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809" r:id="rId2"/>
  </p:sldMasterIdLst>
  <p:notesMasterIdLst>
    <p:notesMasterId r:id="rId3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9" r:id="rId12"/>
    <p:sldId id="265" r:id="rId13"/>
    <p:sldId id="270" r:id="rId14"/>
    <p:sldId id="267" r:id="rId15"/>
    <p:sldId id="268" r:id="rId16"/>
    <p:sldId id="271" r:id="rId17"/>
    <p:sldId id="272" r:id="rId18"/>
    <p:sldId id="274" r:id="rId19"/>
    <p:sldId id="275" r:id="rId20"/>
    <p:sldId id="284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6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-85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84C408-0C7B-41B8-99E7-0A82EA96F5F0}" type="doc">
      <dgm:prSet loTypeId="urn:microsoft.com/office/officeart/2005/8/layout/cycle6" loCatId="cycle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1DAB87-1886-4F50-8D22-7450AB9B2DD8}">
      <dgm:prSet custT="1"/>
      <dgm:spPr/>
      <dgm:t>
        <a:bodyPr/>
        <a:lstStyle/>
        <a:p>
          <a:pPr rtl="1"/>
          <a:r>
            <a:rPr lang="fa-IR" sz="4400" b="0" i="0" dirty="0" smtClean="0">
              <a:cs typeface="B Zar" panose="00000400000000000000" pitchFamily="2" charset="-78"/>
            </a:rPr>
            <a:t>قدرت</a:t>
          </a:r>
          <a:endParaRPr lang="en-US" sz="4400" dirty="0">
            <a:cs typeface="B Zar" panose="00000400000000000000" pitchFamily="2" charset="-78"/>
          </a:endParaRPr>
        </a:p>
      </dgm:t>
    </dgm:pt>
    <dgm:pt modelId="{8D9926B2-B0EC-4ECD-A77C-C89CCA008C96}" type="parTrans" cxnId="{8DC5F8D7-B87B-4EB3-A262-0F30BE5302ED}">
      <dgm:prSet/>
      <dgm:spPr/>
      <dgm:t>
        <a:bodyPr/>
        <a:lstStyle/>
        <a:p>
          <a:endParaRPr lang="en-US"/>
        </a:p>
      </dgm:t>
    </dgm:pt>
    <dgm:pt modelId="{4FF2D8BD-EDF4-4F37-B3C9-E2A190A6C1F5}" type="sibTrans" cxnId="{8DC5F8D7-B87B-4EB3-A262-0F30BE5302ED}">
      <dgm:prSet/>
      <dgm:spPr/>
      <dgm:t>
        <a:bodyPr/>
        <a:lstStyle/>
        <a:p>
          <a:endParaRPr lang="en-US"/>
        </a:p>
      </dgm:t>
    </dgm:pt>
    <dgm:pt modelId="{7FB77A0C-D3AC-4EB0-A284-E48BB1C418C2}">
      <dgm:prSet custT="1"/>
      <dgm:spPr/>
      <dgm:t>
        <a:bodyPr/>
        <a:lstStyle/>
        <a:p>
          <a:pPr rtl="1"/>
          <a:r>
            <a:rPr lang="fa-IR" sz="4400" b="0" i="0" dirty="0" smtClean="0">
              <a:cs typeface="B Zar" panose="00000400000000000000" pitchFamily="2" charset="-78"/>
            </a:rPr>
            <a:t>ثروت</a:t>
          </a:r>
          <a:endParaRPr lang="en-US" sz="4400" dirty="0">
            <a:cs typeface="B Zar" panose="00000400000000000000" pitchFamily="2" charset="-78"/>
          </a:endParaRPr>
        </a:p>
      </dgm:t>
    </dgm:pt>
    <dgm:pt modelId="{F0D79595-DA82-4751-BAD8-FA7EC8B3ABA7}" type="parTrans" cxnId="{B111568B-10CC-4BD7-A38C-8915D902B927}">
      <dgm:prSet/>
      <dgm:spPr/>
      <dgm:t>
        <a:bodyPr/>
        <a:lstStyle/>
        <a:p>
          <a:endParaRPr lang="en-US"/>
        </a:p>
      </dgm:t>
    </dgm:pt>
    <dgm:pt modelId="{CD09811E-AA5B-48C4-AA65-810565E8C140}" type="sibTrans" cxnId="{B111568B-10CC-4BD7-A38C-8915D902B927}">
      <dgm:prSet/>
      <dgm:spPr/>
      <dgm:t>
        <a:bodyPr/>
        <a:lstStyle/>
        <a:p>
          <a:endParaRPr lang="en-US"/>
        </a:p>
      </dgm:t>
    </dgm:pt>
    <dgm:pt modelId="{4255F630-B889-403D-886E-92730746FAF8}">
      <dgm:prSet custT="1"/>
      <dgm:spPr/>
      <dgm:t>
        <a:bodyPr/>
        <a:lstStyle/>
        <a:p>
          <a:pPr rtl="1"/>
          <a:r>
            <a:rPr lang="fa-IR" sz="800" b="0" i="0" dirty="0" smtClean="0"/>
            <a:t> </a:t>
          </a:r>
          <a:r>
            <a:rPr lang="fa-IR" sz="6600" b="0" i="0" dirty="0" smtClean="0">
              <a:cs typeface="B Zar" panose="00000400000000000000" pitchFamily="2" charset="-78"/>
            </a:rPr>
            <a:t>عزّت</a:t>
          </a:r>
          <a:endParaRPr lang="en-US" sz="800" dirty="0">
            <a:cs typeface="B Zar" panose="00000400000000000000" pitchFamily="2" charset="-78"/>
          </a:endParaRPr>
        </a:p>
      </dgm:t>
    </dgm:pt>
    <dgm:pt modelId="{4F0C2F60-623E-4485-AFEF-4F1609A5BC19}" type="parTrans" cxnId="{51321994-2145-4342-8289-84549A7672B1}">
      <dgm:prSet/>
      <dgm:spPr/>
      <dgm:t>
        <a:bodyPr/>
        <a:lstStyle/>
        <a:p>
          <a:endParaRPr lang="en-US"/>
        </a:p>
      </dgm:t>
    </dgm:pt>
    <dgm:pt modelId="{DAEA02B8-ACFF-4155-BAF8-00AEB19ED2E8}" type="sibTrans" cxnId="{51321994-2145-4342-8289-84549A7672B1}">
      <dgm:prSet/>
      <dgm:spPr/>
      <dgm:t>
        <a:bodyPr/>
        <a:lstStyle/>
        <a:p>
          <a:endParaRPr lang="en-US"/>
        </a:p>
      </dgm:t>
    </dgm:pt>
    <dgm:pt modelId="{2A48F2BC-A248-4A98-BBCB-E7D12267C500}">
      <dgm:prSet custT="1"/>
      <dgm:spPr/>
      <dgm:t>
        <a:bodyPr/>
        <a:lstStyle/>
        <a:p>
          <a:r>
            <a:rPr lang="fa-IR" sz="800" dirty="0" smtClean="0"/>
            <a:t> </a:t>
          </a:r>
          <a:r>
            <a:rPr lang="fa-IR" sz="3200" dirty="0" smtClean="0"/>
            <a:t>اقتدار بین‌المللی</a:t>
          </a:r>
          <a:r>
            <a:rPr lang="fa-IR" sz="800" dirty="0" smtClean="0"/>
            <a:t>،</a:t>
          </a:r>
          <a:endParaRPr lang="en-US" sz="800" dirty="0"/>
        </a:p>
      </dgm:t>
    </dgm:pt>
    <dgm:pt modelId="{BFE14E61-BBCF-4F3E-AE17-B49FBD430C99}" type="parTrans" cxnId="{EEB0BAB3-CB19-47CE-B3F2-BB17B13F3972}">
      <dgm:prSet/>
      <dgm:spPr/>
      <dgm:t>
        <a:bodyPr/>
        <a:lstStyle/>
        <a:p>
          <a:endParaRPr lang="en-US"/>
        </a:p>
      </dgm:t>
    </dgm:pt>
    <dgm:pt modelId="{A060BF33-A309-4476-8B81-6456AA091EA9}" type="sibTrans" cxnId="{EEB0BAB3-CB19-47CE-B3F2-BB17B13F3972}">
      <dgm:prSet/>
      <dgm:spPr/>
      <dgm:t>
        <a:bodyPr/>
        <a:lstStyle/>
        <a:p>
          <a:endParaRPr lang="en-US"/>
        </a:p>
      </dgm:t>
    </dgm:pt>
    <dgm:pt modelId="{EC60A7F5-A4DB-4CC1-8B9D-415C77402AA2}" type="pres">
      <dgm:prSet presAssocID="{0184C408-0C7B-41B8-99E7-0A82EA96F5F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0658870-6488-4282-9B55-1AA6587021B8}" type="pres">
      <dgm:prSet presAssocID="{C61DAB87-1886-4F50-8D22-7450AB9B2DD8}" presName="node" presStyleLbl="node1" presStyleIdx="0" presStyleCnt="4" custScaleX="172383" custScaleY="2652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F93D11-8634-4BE6-BAD6-8DF743311421}" type="pres">
      <dgm:prSet presAssocID="{C61DAB87-1886-4F50-8D22-7450AB9B2DD8}" presName="spNode" presStyleCnt="0"/>
      <dgm:spPr/>
    </dgm:pt>
    <dgm:pt modelId="{CBD03C32-DA13-4489-A277-C8A148FF5682}" type="pres">
      <dgm:prSet presAssocID="{4FF2D8BD-EDF4-4F37-B3C9-E2A190A6C1F5}" presName="sibTrans" presStyleLbl="sibTrans1D1" presStyleIdx="0" presStyleCnt="4"/>
      <dgm:spPr/>
      <dgm:t>
        <a:bodyPr/>
        <a:lstStyle/>
        <a:p>
          <a:endParaRPr lang="en-US"/>
        </a:p>
      </dgm:t>
    </dgm:pt>
    <dgm:pt modelId="{CCCFECB7-B3F0-4549-A24A-EC1D6523D280}" type="pres">
      <dgm:prSet presAssocID="{7FB77A0C-D3AC-4EB0-A284-E48BB1C418C2}" presName="node" presStyleLbl="node1" presStyleIdx="1" presStyleCnt="4" custScaleX="172383" custScaleY="265204" custRadScaleRad="96248" custRadScaleInc="-110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0945BE-0A25-4F62-BD82-C3B0E23A4F9C}" type="pres">
      <dgm:prSet presAssocID="{7FB77A0C-D3AC-4EB0-A284-E48BB1C418C2}" presName="spNode" presStyleCnt="0"/>
      <dgm:spPr/>
    </dgm:pt>
    <dgm:pt modelId="{4F5DD113-E8D2-4511-A1FB-708662B6A1DF}" type="pres">
      <dgm:prSet presAssocID="{CD09811E-AA5B-48C4-AA65-810565E8C140}" presName="sibTrans" presStyleLbl="sibTrans1D1" presStyleIdx="1" presStyleCnt="4"/>
      <dgm:spPr/>
      <dgm:t>
        <a:bodyPr/>
        <a:lstStyle/>
        <a:p>
          <a:endParaRPr lang="en-US"/>
        </a:p>
      </dgm:t>
    </dgm:pt>
    <dgm:pt modelId="{21E0D375-D824-41E7-BE5A-5E58D86790DD}" type="pres">
      <dgm:prSet presAssocID="{4255F630-B889-403D-886E-92730746FAF8}" presName="node" presStyleLbl="node1" presStyleIdx="2" presStyleCnt="4" custScaleX="172383" custScaleY="26520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98026E21-26BF-4C79-AA07-24A910441A9C}" type="pres">
      <dgm:prSet presAssocID="{4255F630-B889-403D-886E-92730746FAF8}" presName="spNode" presStyleCnt="0"/>
      <dgm:spPr/>
    </dgm:pt>
    <dgm:pt modelId="{CCD887E5-27F3-4AAD-AA98-7E1876F6161F}" type="pres">
      <dgm:prSet presAssocID="{DAEA02B8-ACFF-4155-BAF8-00AEB19ED2E8}" presName="sibTrans" presStyleLbl="sibTrans1D1" presStyleIdx="2" presStyleCnt="4"/>
      <dgm:spPr/>
      <dgm:t>
        <a:bodyPr/>
        <a:lstStyle/>
        <a:p>
          <a:endParaRPr lang="en-US"/>
        </a:p>
      </dgm:t>
    </dgm:pt>
    <dgm:pt modelId="{05C982FC-D75B-47B5-8312-DCCEC19BDF07}" type="pres">
      <dgm:prSet presAssocID="{2A48F2BC-A248-4A98-BBCB-E7D12267C500}" presName="node" presStyleLbl="node1" presStyleIdx="3" presStyleCnt="4" custScaleX="172383" custScaleY="2652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1DD5F3-AC57-4140-845E-CAA2E6BF52EC}" type="pres">
      <dgm:prSet presAssocID="{2A48F2BC-A248-4A98-BBCB-E7D12267C500}" presName="spNode" presStyleCnt="0"/>
      <dgm:spPr/>
    </dgm:pt>
    <dgm:pt modelId="{52C8DA56-A48A-42B0-8BD4-4D44134D4C2C}" type="pres">
      <dgm:prSet presAssocID="{A060BF33-A309-4476-8B81-6456AA091EA9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8584854A-3EFA-4EB7-A927-A91053365C60}" type="presOf" srcId="{0184C408-0C7B-41B8-99E7-0A82EA96F5F0}" destId="{EC60A7F5-A4DB-4CC1-8B9D-415C77402AA2}" srcOrd="0" destOrd="0" presId="urn:microsoft.com/office/officeart/2005/8/layout/cycle6"/>
    <dgm:cxn modelId="{1837FA88-DD70-4734-BE56-EFF045757DF4}" type="presOf" srcId="{CD09811E-AA5B-48C4-AA65-810565E8C140}" destId="{4F5DD113-E8D2-4511-A1FB-708662B6A1DF}" srcOrd="0" destOrd="0" presId="urn:microsoft.com/office/officeart/2005/8/layout/cycle6"/>
    <dgm:cxn modelId="{8EC5EA37-A6F5-4A67-8B17-7C678E8FFDB6}" type="presOf" srcId="{C61DAB87-1886-4F50-8D22-7450AB9B2DD8}" destId="{F0658870-6488-4282-9B55-1AA6587021B8}" srcOrd="0" destOrd="0" presId="urn:microsoft.com/office/officeart/2005/8/layout/cycle6"/>
    <dgm:cxn modelId="{D06923FE-3177-4956-B042-594437088C0E}" type="presOf" srcId="{4FF2D8BD-EDF4-4F37-B3C9-E2A190A6C1F5}" destId="{CBD03C32-DA13-4489-A277-C8A148FF5682}" srcOrd="0" destOrd="0" presId="urn:microsoft.com/office/officeart/2005/8/layout/cycle6"/>
    <dgm:cxn modelId="{1A570BF2-A092-47E1-9890-18F234D7F50E}" type="presOf" srcId="{A060BF33-A309-4476-8B81-6456AA091EA9}" destId="{52C8DA56-A48A-42B0-8BD4-4D44134D4C2C}" srcOrd="0" destOrd="0" presId="urn:microsoft.com/office/officeart/2005/8/layout/cycle6"/>
    <dgm:cxn modelId="{C242C46B-692F-486E-BE6C-DD323220E877}" type="presOf" srcId="{4255F630-B889-403D-886E-92730746FAF8}" destId="{21E0D375-D824-41E7-BE5A-5E58D86790DD}" srcOrd="0" destOrd="0" presId="urn:microsoft.com/office/officeart/2005/8/layout/cycle6"/>
    <dgm:cxn modelId="{9AF6CB9F-13C2-456C-A036-DDE5B3CCCD8E}" type="presOf" srcId="{DAEA02B8-ACFF-4155-BAF8-00AEB19ED2E8}" destId="{CCD887E5-27F3-4AAD-AA98-7E1876F6161F}" srcOrd="0" destOrd="0" presId="urn:microsoft.com/office/officeart/2005/8/layout/cycle6"/>
    <dgm:cxn modelId="{8DC5F8D7-B87B-4EB3-A262-0F30BE5302ED}" srcId="{0184C408-0C7B-41B8-99E7-0A82EA96F5F0}" destId="{C61DAB87-1886-4F50-8D22-7450AB9B2DD8}" srcOrd="0" destOrd="0" parTransId="{8D9926B2-B0EC-4ECD-A77C-C89CCA008C96}" sibTransId="{4FF2D8BD-EDF4-4F37-B3C9-E2A190A6C1F5}"/>
    <dgm:cxn modelId="{EEB0BAB3-CB19-47CE-B3F2-BB17B13F3972}" srcId="{0184C408-0C7B-41B8-99E7-0A82EA96F5F0}" destId="{2A48F2BC-A248-4A98-BBCB-E7D12267C500}" srcOrd="3" destOrd="0" parTransId="{BFE14E61-BBCF-4F3E-AE17-B49FBD430C99}" sibTransId="{A060BF33-A309-4476-8B81-6456AA091EA9}"/>
    <dgm:cxn modelId="{51321994-2145-4342-8289-84549A7672B1}" srcId="{0184C408-0C7B-41B8-99E7-0A82EA96F5F0}" destId="{4255F630-B889-403D-886E-92730746FAF8}" srcOrd="2" destOrd="0" parTransId="{4F0C2F60-623E-4485-AFEF-4F1609A5BC19}" sibTransId="{DAEA02B8-ACFF-4155-BAF8-00AEB19ED2E8}"/>
    <dgm:cxn modelId="{B111568B-10CC-4BD7-A38C-8915D902B927}" srcId="{0184C408-0C7B-41B8-99E7-0A82EA96F5F0}" destId="{7FB77A0C-D3AC-4EB0-A284-E48BB1C418C2}" srcOrd="1" destOrd="0" parTransId="{F0D79595-DA82-4751-BAD8-FA7EC8B3ABA7}" sibTransId="{CD09811E-AA5B-48C4-AA65-810565E8C140}"/>
    <dgm:cxn modelId="{96DFF139-01B1-408D-8605-90CA4565A28D}" type="presOf" srcId="{7FB77A0C-D3AC-4EB0-A284-E48BB1C418C2}" destId="{CCCFECB7-B3F0-4549-A24A-EC1D6523D280}" srcOrd="0" destOrd="0" presId="urn:microsoft.com/office/officeart/2005/8/layout/cycle6"/>
    <dgm:cxn modelId="{8F4018CB-C369-4C61-8B15-657963B8CF26}" type="presOf" srcId="{2A48F2BC-A248-4A98-BBCB-E7D12267C500}" destId="{05C982FC-D75B-47B5-8312-DCCEC19BDF07}" srcOrd="0" destOrd="0" presId="urn:microsoft.com/office/officeart/2005/8/layout/cycle6"/>
    <dgm:cxn modelId="{CCD0A34C-0CE4-4074-9449-F5BA9206ACFD}" type="presParOf" srcId="{EC60A7F5-A4DB-4CC1-8B9D-415C77402AA2}" destId="{F0658870-6488-4282-9B55-1AA6587021B8}" srcOrd="0" destOrd="0" presId="urn:microsoft.com/office/officeart/2005/8/layout/cycle6"/>
    <dgm:cxn modelId="{8C31F22F-AF03-45E5-8F33-7FDC098D5C19}" type="presParOf" srcId="{EC60A7F5-A4DB-4CC1-8B9D-415C77402AA2}" destId="{04F93D11-8634-4BE6-BAD6-8DF743311421}" srcOrd="1" destOrd="0" presId="urn:microsoft.com/office/officeart/2005/8/layout/cycle6"/>
    <dgm:cxn modelId="{4E8DE9EE-7840-4EE6-BC8E-40763CBF5DF3}" type="presParOf" srcId="{EC60A7F5-A4DB-4CC1-8B9D-415C77402AA2}" destId="{CBD03C32-DA13-4489-A277-C8A148FF5682}" srcOrd="2" destOrd="0" presId="urn:microsoft.com/office/officeart/2005/8/layout/cycle6"/>
    <dgm:cxn modelId="{FC9A5130-1E89-49DE-9CE0-36C2D59EEDC0}" type="presParOf" srcId="{EC60A7F5-A4DB-4CC1-8B9D-415C77402AA2}" destId="{CCCFECB7-B3F0-4549-A24A-EC1D6523D280}" srcOrd="3" destOrd="0" presId="urn:microsoft.com/office/officeart/2005/8/layout/cycle6"/>
    <dgm:cxn modelId="{9BC03FAC-6D7D-49F2-8C6F-352F52FD5196}" type="presParOf" srcId="{EC60A7F5-A4DB-4CC1-8B9D-415C77402AA2}" destId="{2F0945BE-0A25-4F62-BD82-C3B0E23A4F9C}" srcOrd="4" destOrd="0" presId="urn:microsoft.com/office/officeart/2005/8/layout/cycle6"/>
    <dgm:cxn modelId="{E0FCB6FC-05A7-434D-AB12-AC8BC3286940}" type="presParOf" srcId="{EC60A7F5-A4DB-4CC1-8B9D-415C77402AA2}" destId="{4F5DD113-E8D2-4511-A1FB-708662B6A1DF}" srcOrd="5" destOrd="0" presId="urn:microsoft.com/office/officeart/2005/8/layout/cycle6"/>
    <dgm:cxn modelId="{45DFA8A9-9E26-4C3F-8812-52E80A92E4C9}" type="presParOf" srcId="{EC60A7F5-A4DB-4CC1-8B9D-415C77402AA2}" destId="{21E0D375-D824-41E7-BE5A-5E58D86790DD}" srcOrd="6" destOrd="0" presId="urn:microsoft.com/office/officeart/2005/8/layout/cycle6"/>
    <dgm:cxn modelId="{85994BFB-F50B-4C67-A6D1-6D992BA4F61A}" type="presParOf" srcId="{EC60A7F5-A4DB-4CC1-8B9D-415C77402AA2}" destId="{98026E21-26BF-4C79-AA07-24A910441A9C}" srcOrd="7" destOrd="0" presId="urn:microsoft.com/office/officeart/2005/8/layout/cycle6"/>
    <dgm:cxn modelId="{F8ADACBE-3E18-4DC0-A419-A6F7D98B880D}" type="presParOf" srcId="{EC60A7F5-A4DB-4CC1-8B9D-415C77402AA2}" destId="{CCD887E5-27F3-4AAD-AA98-7E1876F6161F}" srcOrd="8" destOrd="0" presId="urn:microsoft.com/office/officeart/2005/8/layout/cycle6"/>
    <dgm:cxn modelId="{D85A952F-CF83-4CE7-9F96-CA633F4E3526}" type="presParOf" srcId="{EC60A7F5-A4DB-4CC1-8B9D-415C77402AA2}" destId="{05C982FC-D75B-47B5-8312-DCCEC19BDF07}" srcOrd="9" destOrd="0" presId="urn:microsoft.com/office/officeart/2005/8/layout/cycle6"/>
    <dgm:cxn modelId="{E2D9B345-D6B9-4BC5-BBAD-BB8DD67E2BB9}" type="presParOf" srcId="{EC60A7F5-A4DB-4CC1-8B9D-415C77402AA2}" destId="{011DD5F3-AC57-4140-845E-CAA2E6BF52EC}" srcOrd="10" destOrd="0" presId="urn:microsoft.com/office/officeart/2005/8/layout/cycle6"/>
    <dgm:cxn modelId="{A1EE00DE-B25C-4204-8CA9-2EE718C00536}" type="presParOf" srcId="{EC60A7F5-A4DB-4CC1-8B9D-415C77402AA2}" destId="{52C8DA56-A48A-42B0-8BD4-4D44134D4C2C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658870-6488-4282-9B55-1AA6587021B8}">
      <dsp:nvSpPr>
        <dsp:cNvPr id="0" name=""/>
        <dsp:cNvSpPr/>
      </dsp:nvSpPr>
      <dsp:spPr>
        <a:xfrm>
          <a:off x="3847908" y="-924120"/>
          <a:ext cx="2972182" cy="2972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400" b="0" i="0" kern="1200" dirty="0" smtClean="0">
              <a:cs typeface="B Zar" panose="00000400000000000000" pitchFamily="2" charset="-78"/>
            </a:rPr>
            <a:t>قدرت</a:t>
          </a:r>
          <a:endParaRPr lang="en-US" sz="4400" kern="1200" dirty="0">
            <a:cs typeface="B Zar" panose="00000400000000000000" pitchFamily="2" charset="-78"/>
          </a:endParaRPr>
        </a:p>
      </dsp:txBody>
      <dsp:txXfrm>
        <a:off x="3992998" y="-779030"/>
        <a:ext cx="2682002" cy="2681995"/>
      </dsp:txXfrm>
    </dsp:sp>
    <dsp:sp modelId="{CBD03C32-DA13-4489-A277-C8A148FF5682}">
      <dsp:nvSpPr>
        <dsp:cNvPr id="0" name=""/>
        <dsp:cNvSpPr/>
      </dsp:nvSpPr>
      <dsp:spPr>
        <a:xfrm>
          <a:off x="5675759" y="-2253199"/>
          <a:ext cx="3702734" cy="3702734"/>
        </a:xfrm>
        <a:custGeom>
          <a:avLst/>
          <a:gdLst/>
          <a:ahLst/>
          <a:cxnLst/>
          <a:rect l="0" t="0" r="0" b="0"/>
          <a:pathLst>
            <a:path>
              <a:moveTo>
                <a:pt x="1136615" y="3559199"/>
              </a:moveTo>
              <a:arcTo wR="1851367" hR="1851367" stAng="6762599" swAng="1534184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CFECB7-B3F0-4549-A24A-EC1D6523D280}">
      <dsp:nvSpPr>
        <dsp:cNvPr id="0" name=""/>
        <dsp:cNvSpPr/>
      </dsp:nvSpPr>
      <dsp:spPr>
        <a:xfrm>
          <a:off x="5626818" y="823992"/>
          <a:ext cx="2972182" cy="2972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400" b="0" i="0" kern="1200" dirty="0" smtClean="0">
              <a:cs typeface="B Zar" panose="00000400000000000000" pitchFamily="2" charset="-78"/>
            </a:rPr>
            <a:t>ثروت</a:t>
          </a:r>
          <a:endParaRPr lang="en-US" sz="4400" kern="1200" dirty="0">
            <a:cs typeface="B Zar" panose="00000400000000000000" pitchFamily="2" charset="-78"/>
          </a:endParaRPr>
        </a:p>
      </dsp:txBody>
      <dsp:txXfrm>
        <a:off x="5771908" y="969082"/>
        <a:ext cx="2682002" cy="2681995"/>
      </dsp:txXfrm>
    </dsp:sp>
    <dsp:sp modelId="{4F5DD113-E8D2-4511-A1FB-708662B6A1DF}">
      <dsp:nvSpPr>
        <dsp:cNvPr id="0" name=""/>
        <dsp:cNvSpPr/>
      </dsp:nvSpPr>
      <dsp:spPr>
        <a:xfrm>
          <a:off x="5907828" y="3261599"/>
          <a:ext cx="3702734" cy="3702734"/>
        </a:xfrm>
        <a:custGeom>
          <a:avLst/>
          <a:gdLst/>
          <a:ahLst/>
          <a:cxnLst/>
          <a:rect l="0" t="0" r="0" b="0"/>
          <a:pathLst>
            <a:path>
              <a:moveTo>
                <a:pt x="553237" y="531359"/>
              </a:moveTo>
              <a:arcTo wR="1851367" hR="1851367" stAng="13528725" swAng="833941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E0D375-D824-41E7-BE5A-5E58D86790DD}">
      <dsp:nvSpPr>
        <dsp:cNvPr id="0" name=""/>
        <dsp:cNvSpPr/>
      </dsp:nvSpPr>
      <dsp:spPr>
        <a:xfrm>
          <a:off x="3847908" y="2778613"/>
          <a:ext cx="2972182" cy="29721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800" b="0" i="0" kern="1200" dirty="0" smtClean="0"/>
            <a:t> </a:t>
          </a:r>
          <a:r>
            <a:rPr lang="fa-IR" sz="6600" b="0" i="0" kern="1200" dirty="0" smtClean="0">
              <a:cs typeface="B Zar" panose="00000400000000000000" pitchFamily="2" charset="-78"/>
            </a:rPr>
            <a:t>عزّت</a:t>
          </a:r>
          <a:endParaRPr lang="en-US" sz="800" kern="1200" dirty="0">
            <a:cs typeface="B Zar" panose="00000400000000000000" pitchFamily="2" charset="-78"/>
          </a:endParaRPr>
        </a:p>
      </dsp:txBody>
      <dsp:txXfrm>
        <a:off x="3847908" y="2778613"/>
        <a:ext cx="2972182" cy="2972175"/>
      </dsp:txXfrm>
    </dsp:sp>
    <dsp:sp modelId="{CCD887E5-27F3-4AAD-AA98-7E1876F6161F}">
      <dsp:nvSpPr>
        <dsp:cNvPr id="0" name=""/>
        <dsp:cNvSpPr/>
      </dsp:nvSpPr>
      <dsp:spPr>
        <a:xfrm>
          <a:off x="892411" y="3152180"/>
          <a:ext cx="3702734" cy="3702734"/>
        </a:xfrm>
        <a:custGeom>
          <a:avLst/>
          <a:gdLst/>
          <a:ahLst/>
          <a:cxnLst/>
          <a:rect l="0" t="0" r="0" b="0"/>
          <a:pathLst>
            <a:path>
              <a:moveTo>
                <a:pt x="2959828" y="368507"/>
              </a:moveTo>
              <a:arcTo wR="1851367" hR="1851367" stAng="18406722" swAng="986568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C982FC-D75B-47B5-8312-DCCEC19BDF07}">
      <dsp:nvSpPr>
        <dsp:cNvPr id="0" name=""/>
        <dsp:cNvSpPr/>
      </dsp:nvSpPr>
      <dsp:spPr>
        <a:xfrm>
          <a:off x="1996541" y="927246"/>
          <a:ext cx="2972182" cy="2972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800" kern="1200" dirty="0" smtClean="0"/>
            <a:t> </a:t>
          </a:r>
          <a:r>
            <a:rPr lang="fa-IR" sz="3200" kern="1200" dirty="0" smtClean="0"/>
            <a:t>اقتدار بین‌المللی</a:t>
          </a:r>
          <a:r>
            <a:rPr lang="fa-IR" sz="800" kern="1200" dirty="0" smtClean="0"/>
            <a:t>،</a:t>
          </a:r>
          <a:endParaRPr lang="en-US" sz="800" kern="1200" dirty="0"/>
        </a:p>
      </dsp:txBody>
      <dsp:txXfrm>
        <a:off x="2141631" y="1072336"/>
        <a:ext cx="2682002" cy="2681995"/>
      </dsp:txXfrm>
    </dsp:sp>
    <dsp:sp modelId="{52C8DA56-A48A-42B0-8BD4-4D44134D4C2C}">
      <dsp:nvSpPr>
        <dsp:cNvPr id="0" name=""/>
        <dsp:cNvSpPr/>
      </dsp:nvSpPr>
      <dsp:spPr>
        <a:xfrm>
          <a:off x="892411" y="-2028246"/>
          <a:ext cx="3702734" cy="3702734"/>
        </a:xfrm>
        <a:custGeom>
          <a:avLst/>
          <a:gdLst/>
          <a:ahLst/>
          <a:cxnLst/>
          <a:rect l="0" t="0" r="0" b="0"/>
          <a:pathLst>
            <a:path>
              <a:moveTo>
                <a:pt x="3334230" y="2959823"/>
              </a:moveTo>
              <a:arcTo wR="1851367" hR="1851367" stAng="2206711" swAng="986568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634F3-63A3-4615-8E28-31666C2CE0E5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9022EC-FD27-4ADE-A5A0-BABD1C431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91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022EC-FD27-4ADE-A5A0-BABD1C431C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84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022EC-FD27-4ADE-A5A0-BABD1C431C1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133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CD230C84-8DCD-498F-8D26-2BB83CF7ACD7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1D667A9-733A-447D-987A-AB3AE723333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758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0C84-8DCD-498F-8D26-2BB83CF7ACD7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67A9-733A-447D-987A-AB3AE7233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28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0C84-8DCD-498F-8D26-2BB83CF7ACD7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67A9-733A-447D-987A-AB3AE723333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1455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0C84-8DCD-498F-8D26-2BB83CF7ACD7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67A9-733A-447D-987A-AB3AE723333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685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0C84-8DCD-498F-8D26-2BB83CF7ACD7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67A9-733A-447D-987A-AB3AE7233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007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0C84-8DCD-498F-8D26-2BB83CF7ACD7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67A9-733A-447D-987A-AB3AE723333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290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0C84-8DCD-498F-8D26-2BB83CF7ACD7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67A9-733A-447D-987A-AB3AE723333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540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0C84-8DCD-498F-8D26-2BB83CF7ACD7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67A9-733A-447D-987A-AB3AE723333B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0788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0C84-8DCD-498F-8D26-2BB83CF7ACD7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67A9-733A-447D-987A-AB3AE723333B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157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0C84-8DCD-498F-8D26-2BB83CF7ACD7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67A9-733A-447D-987A-AB3AE7233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54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0C84-8DCD-498F-8D26-2BB83CF7ACD7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67A9-733A-447D-987A-AB3AE7233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09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0C84-8DCD-498F-8D26-2BB83CF7ACD7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67A9-733A-447D-987A-AB3AE7233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71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0C84-8DCD-498F-8D26-2BB83CF7ACD7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67A9-733A-447D-987A-AB3AE7233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8919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0C84-8DCD-498F-8D26-2BB83CF7ACD7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67A9-733A-447D-987A-AB3AE7233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46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0C84-8DCD-498F-8D26-2BB83CF7ACD7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67A9-733A-447D-987A-AB3AE7233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11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0C84-8DCD-498F-8D26-2BB83CF7ACD7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67A9-733A-447D-987A-AB3AE7233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5571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0C84-8DCD-498F-8D26-2BB83CF7ACD7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67A9-733A-447D-987A-AB3AE7233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917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0C84-8DCD-498F-8D26-2BB83CF7ACD7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67A9-733A-447D-987A-AB3AE7233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176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0C84-8DCD-498F-8D26-2BB83CF7ACD7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67A9-733A-447D-987A-AB3AE7233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772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0C84-8DCD-498F-8D26-2BB83CF7ACD7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67A9-733A-447D-987A-AB3AE7233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76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0C84-8DCD-498F-8D26-2BB83CF7ACD7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67A9-733A-447D-987A-AB3AE7233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10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0C84-8DCD-498F-8D26-2BB83CF7ACD7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67A9-733A-447D-987A-AB3AE723333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384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0C84-8DCD-498F-8D26-2BB83CF7ACD7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67A9-733A-447D-987A-AB3AE723333B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5972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0C84-8DCD-498F-8D26-2BB83CF7ACD7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67A9-733A-447D-987A-AB3AE7233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568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0C84-8DCD-498F-8D26-2BB83CF7ACD7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67A9-733A-447D-987A-AB3AE7233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673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0C84-8DCD-498F-8D26-2BB83CF7ACD7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67A9-733A-447D-987A-AB3AE7233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425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0C84-8DCD-498F-8D26-2BB83CF7ACD7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67A9-733A-447D-987A-AB3AE7233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147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0C84-8DCD-498F-8D26-2BB83CF7ACD7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67A9-733A-447D-987A-AB3AE7233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77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0C84-8DCD-498F-8D26-2BB83CF7ACD7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67A9-733A-447D-987A-AB3AE7233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203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0C84-8DCD-498F-8D26-2BB83CF7ACD7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67A9-733A-447D-987A-AB3AE723333B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662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0C84-8DCD-498F-8D26-2BB83CF7ACD7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67A9-733A-447D-987A-AB3AE723333B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036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0C84-8DCD-498F-8D26-2BB83CF7ACD7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67A9-733A-447D-987A-AB3AE7233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41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0C84-8DCD-498F-8D26-2BB83CF7ACD7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67A9-733A-447D-987A-AB3AE723333B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568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30C84-8DCD-498F-8D26-2BB83CF7ACD7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667A9-733A-447D-987A-AB3AE7233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278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10.pn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D230C84-8DCD-498F-8D26-2BB83CF7ACD7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1D667A9-733A-447D-987A-AB3AE7233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77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D230C84-8DCD-498F-8D26-2BB83CF7ACD7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667A9-733A-447D-987A-AB3AE7233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451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04658"/>
            <a:ext cx="1219306" cy="10425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514901" y="4885116"/>
            <a:ext cx="1011299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1500" dirty="0" smtClean="0">
                <a:solidFill>
                  <a:srgbClr val="FF0000"/>
                </a:solidFill>
                <a:cs typeface="B Titr" panose="00000700000000000000" pitchFamily="2" charset="-78"/>
              </a:rPr>
              <a:t>استراتژی حرکت</a:t>
            </a:r>
            <a:endParaRPr lang="en-US" sz="115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pic>
        <p:nvPicPr>
          <p:cNvPr id="7" name="نقشه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1999" cy="604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0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8641" y="-624623"/>
            <a:ext cx="9601196" cy="2284633"/>
          </a:xfrm>
        </p:spPr>
        <p:txBody>
          <a:bodyPr/>
          <a:lstStyle/>
          <a:p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دیگر معانی قوه</a:t>
            </a:r>
            <a:endParaRPr lang="en-US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endParaRPr lang="fa-IR" sz="3600" dirty="0">
              <a:cs typeface="B Zar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7757652" y="1627782"/>
            <a:ext cx="4020165" cy="929149"/>
          </a:xfrm>
          <a:prstGeom prst="round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HeroicExtremeLeftFacing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>
                <a:cs typeface="B Zar" panose="00000400000000000000" pitchFamily="2" charset="-78"/>
              </a:rPr>
              <a:t> چهارم: عزم راسخ و پولادین.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919884" y="3409607"/>
            <a:ext cx="3746090" cy="910849"/>
          </a:xfrm>
          <a:prstGeom prst="roundRect">
            <a:avLst/>
          </a:prstGeom>
          <a:solidFill>
            <a:srgbClr val="FF0000"/>
          </a:solidFill>
          <a:scene3d>
            <a:camera prst="perspectiveHeroicExtremeLeftFacing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>
                <a:cs typeface="B Zar" panose="00000400000000000000" pitchFamily="2" charset="-78"/>
              </a:rPr>
              <a:t>پنجم: ایمان قوی و خالص.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451123" y="4380271"/>
            <a:ext cx="4468761" cy="958645"/>
          </a:xfrm>
          <a:prstGeom prst="roundRect">
            <a:avLst/>
          </a:prstGeom>
          <a:solidFill>
            <a:srgbClr val="FF0000"/>
          </a:solidFill>
          <a:scene3d>
            <a:camera prst="perspectiveHeroicExtremeLeftFacing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>
                <a:solidFill>
                  <a:schemeClr val="bg1"/>
                </a:solidFill>
                <a:cs typeface="B Zar" panose="00000400000000000000" pitchFamily="2" charset="-78"/>
              </a:rPr>
              <a:t>ششم: انگیزه‌ی روزافزون.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71715" y="1701525"/>
            <a:ext cx="4267202" cy="884903"/>
          </a:xfrm>
          <a:prstGeom prst="roundRect">
            <a:avLst/>
          </a:prstGeom>
          <a:solidFill>
            <a:srgbClr val="FF0000"/>
          </a:solidFill>
          <a:scene3d>
            <a:camera prst="perspectiveHeroicExtremeLeftFacing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>
                <a:cs typeface="B Zar" panose="00000400000000000000" pitchFamily="2" charset="-78"/>
              </a:rPr>
              <a:t>هفتم: تربیت جوانان بلندهمّت و </a:t>
            </a:r>
            <a:r>
              <a:rPr lang="fa-IR" sz="2400" b="1" dirty="0" smtClean="0">
                <a:cs typeface="B Zar" panose="00000400000000000000" pitchFamily="2" charset="-78"/>
              </a:rPr>
              <a:t>پُرانگیزه</a:t>
            </a:r>
            <a:endParaRPr lang="fa-IR" sz="2400" b="1" dirty="0"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214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1">
                <a:shade val="74000"/>
                <a:satMod val="130000"/>
                <a:lumMod val="90000"/>
              </a:schemeClr>
              <a:schemeClr val="accent1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dirty="0">
                <a:cs typeface="B Titr" panose="00000700000000000000" pitchFamily="2" charset="-78"/>
              </a:rPr>
              <a:t> </a:t>
            </a:r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مِن رِباطِ الخَیل‌ یعنی ابزار</a:t>
            </a:r>
            <a:endParaRPr lang="en-US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2" y="1666568"/>
            <a:ext cx="9601196" cy="3701845"/>
          </a:xfrm>
        </p:spPr>
        <p:txBody>
          <a:bodyPr>
            <a:noAutofit/>
          </a:bodyPr>
          <a:lstStyle/>
          <a:p>
            <a:pPr marL="0" indent="0" algn="r" rtl="1">
              <a:buNone/>
            </a:pPr>
            <a:endParaRPr lang="fa-IR" sz="3600" dirty="0" smtClean="0"/>
          </a:p>
          <a:p>
            <a:pPr marL="0" indent="0" algn="r" rtl="1">
              <a:buNone/>
            </a:pPr>
            <a:r>
              <a:rPr lang="fa-IR" sz="4800" dirty="0" smtClean="0">
                <a:cs typeface="B Zar" panose="00000400000000000000" pitchFamily="2" charset="-78"/>
              </a:rPr>
              <a:t>                                                       وابسته </a:t>
            </a:r>
          </a:p>
          <a:p>
            <a:pPr marL="0" indent="0" algn="just" rtl="1">
              <a:buNone/>
            </a:pPr>
            <a:r>
              <a:rPr lang="fa-IR" sz="4800" dirty="0" smtClean="0">
                <a:cs typeface="B Zar" panose="00000400000000000000" pitchFamily="2" charset="-78"/>
              </a:rPr>
              <a:t>ابزار در زمان طاغوت:</a:t>
            </a:r>
          </a:p>
          <a:p>
            <a:pPr marL="0" indent="0" algn="r" rtl="1">
              <a:buNone/>
            </a:pPr>
            <a:r>
              <a:rPr lang="fa-IR" sz="4800" dirty="0" smtClean="0">
                <a:cs typeface="B Zar" panose="00000400000000000000" pitchFamily="2" charset="-78"/>
              </a:rPr>
              <a:t>                                                        نابلد </a:t>
            </a:r>
            <a:endParaRPr lang="fa-IR" sz="4800" dirty="0">
              <a:cs typeface="B Zar" panose="00000400000000000000" pitchFamily="2" charset="-78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4409768" y="2923714"/>
            <a:ext cx="2514405" cy="835907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291780" y="3731337"/>
            <a:ext cx="2632393" cy="91698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291781" y="3746085"/>
            <a:ext cx="2632393" cy="95865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521974" y="3437385"/>
            <a:ext cx="2330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000" dirty="0">
                <a:cs typeface="B Zar" panose="00000400000000000000" pitchFamily="2" charset="-78"/>
              </a:rPr>
              <a:t>عقب‌مانده</a:t>
            </a:r>
            <a:endParaRPr lang="en-US" dirty="0"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552762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17" y="2285999"/>
            <a:ext cx="5088082" cy="3981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ویژگی ابزار نظامی در جمهوری اسلامی</a:t>
            </a:r>
            <a:endParaRPr lang="en-US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768" y="2681623"/>
            <a:ext cx="9601196" cy="4176377"/>
          </a:xfrm>
          <a:effectLst>
            <a:glow rad="127000">
              <a:srgbClr val="00B0F0"/>
            </a:glow>
          </a:effectLst>
        </p:spPr>
        <p:txBody>
          <a:bodyPr>
            <a:noAutofit/>
          </a:bodyPr>
          <a:lstStyle/>
          <a:p>
            <a:pPr marL="0" indent="0" algn="just" rtl="1">
              <a:buNone/>
            </a:pPr>
            <a:r>
              <a:rPr lang="fa-IR" sz="2800" b="1" dirty="0" smtClean="0">
                <a:cs typeface="B Lotus" panose="00000400000000000000" pitchFamily="2" charset="-78"/>
              </a:rPr>
              <a:t>1- پیشرفته </a:t>
            </a:r>
            <a:endParaRPr lang="fa-IR" sz="2800" b="1" dirty="0">
              <a:cs typeface="B Lotus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2800" b="1" dirty="0" smtClean="0">
                <a:cs typeface="B Lotus" panose="00000400000000000000" pitchFamily="2" charset="-78"/>
              </a:rPr>
              <a:t>2- ناوابسته</a:t>
            </a:r>
            <a:endParaRPr lang="fa-IR" sz="2800" b="1" dirty="0">
              <a:cs typeface="B Lotus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2800" b="1" dirty="0" smtClean="0">
                <a:cs typeface="B Lotus" panose="00000400000000000000" pitchFamily="2" charset="-78"/>
              </a:rPr>
              <a:t>3- تولید داخل</a:t>
            </a:r>
            <a:endParaRPr lang="fa-IR" sz="2800" b="1" dirty="0">
              <a:cs typeface="B Lotus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2800" b="1" dirty="0" smtClean="0">
                <a:cs typeface="B Lotus" panose="00000400000000000000" pitchFamily="2" charset="-78"/>
              </a:rPr>
              <a:t>4-  به‌روز</a:t>
            </a:r>
            <a:endParaRPr lang="fa-IR" sz="2800" b="1" dirty="0">
              <a:cs typeface="B Lotus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2800" b="1" dirty="0" smtClean="0">
                <a:cs typeface="B Lotus" panose="00000400000000000000" pitchFamily="2" charset="-78"/>
              </a:rPr>
              <a:t>5- متنوّع </a:t>
            </a:r>
            <a:endParaRPr lang="fa-IR" sz="2800" b="1" dirty="0">
              <a:cs typeface="B Lotus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2800" b="1" dirty="0" smtClean="0">
                <a:solidFill>
                  <a:schemeClr val="tx2">
                    <a:lumMod val="50000"/>
                  </a:schemeClr>
                </a:solidFill>
                <a:cs typeface="B Lotus" panose="00000400000000000000" pitchFamily="2" charset="-78"/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501444" y="5032752"/>
            <a:ext cx="9379974" cy="523220"/>
          </a:xfrm>
          <a:prstGeom prst="rect">
            <a:avLst/>
          </a:prstGeom>
          <a:solidFill>
            <a:srgbClr val="0070C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glow rad="127000">
              <a:srgbClr val="FFFF00"/>
            </a:glow>
          </a:effectLst>
          <a:scene3d>
            <a:camera prst="perspectiveHeroicExtremeLeftFacing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fa-IR" sz="2800" b="1" dirty="0">
                <a:cs typeface="B Zar" panose="00000400000000000000" pitchFamily="2" charset="-78"/>
              </a:rPr>
              <a:t> هر چه میتوانید -مَا استَطَعتُم- بایستی در این زمینه‌ها خود را آماده کنید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7" y="142000"/>
            <a:ext cx="1682642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311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74260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9041" y="-182991"/>
            <a:ext cx="9601196" cy="1303867"/>
          </a:xfrm>
        </p:spPr>
        <p:txBody>
          <a:bodyPr/>
          <a:lstStyle/>
          <a:p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اربعین، یکی از مصادیق قوه</a:t>
            </a:r>
            <a:endParaRPr lang="en-US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21975" y="2752339"/>
            <a:ext cx="9279753" cy="584775"/>
          </a:xfrm>
          <a:prstGeom prst="rect">
            <a:avLst/>
          </a:prstGeom>
          <a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r" rtl="1"/>
            <a:r>
              <a:rPr lang="fa-IR" sz="3200" b="1" dirty="0" smtClean="0">
                <a:cs typeface="B Lotus" panose="00000400000000000000" pitchFamily="2" charset="-78"/>
              </a:rPr>
              <a:t>راه‌پیمایی </a:t>
            </a:r>
            <a:r>
              <a:rPr lang="fa-IR" sz="3200" b="1" dirty="0">
                <a:cs typeface="B Lotus" panose="00000400000000000000" pitchFamily="2" charset="-78"/>
              </a:rPr>
              <a:t>اربعین قوّت اسلام، حقیقت و جبهه‌ی مقاومت اسلامی </a:t>
            </a:r>
            <a:r>
              <a:rPr lang="fa-IR" sz="3200" b="1" dirty="0" smtClean="0">
                <a:cs typeface="B Lotus" panose="00000400000000000000" pitchFamily="2" charset="-78"/>
              </a:rPr>
              <a:t>است.</a:t>
            </a:r>
            <a:endParaRPr lang="fa-IR" sz="3200" b="1" dirty="0">
              <a:cs typeface="B Lotus" panose="000004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1974" y="4035764"/>
            <a:ext cx="9247238" cy="707886"/>
          </a:xfrm>
          <a:prstGeom prst="rect">
            <a:avLst/>
          </a:prstGeom>
          <a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fa-IR" sz="2000" b="1" dirty="0">
                <a:cs typeface="B Lotus" panose="00000400000000000000" pitchFamily="2" charset="-78"/>
              </a:rPr>
              <a:t>روز عاشورا تا روز اربعین چهل روزِ فرمانروایی منطقِ حق در میان دنیای ظلمانی حاکمیّت بنی‌امیّه و سفیانی‌ها بود. رسانه‌ی حقیقی فریاد زینب کبری و حضرت سجّاد(ع) در کوفه و شام بود.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21975" y="5309420"/>
            <a:ext cx="9247237" cy="830997"/>
          </a:xfrm>
          <a:prstGeom prst="rect">
            <a:avLst/>
          </a:prstGeom>
          <a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 rtl="1"/>
            <a:r>
              <a:rPr lang="fa-IR" sz="2400" b="1" dirty="0">
                <a:cs typeface="B Lotus" panose="00000400000000000000" pitchFamily="2" charset="-78"/>
              </a:rPr>
              <a:t>در یک چنین روزگاری، ماجرای توّابین در کوفه به وجود آورد، مدینه و شام را منقلب کرد، به طوری که رژیم سفیانی برافتاد.</a:t>
            </a:r>
          </a:p>
        </p:txBody>
      </p:sp>
    </p:spTree>
    <p:extLst>
      <p:ext uri="{BB962C8B-B14F-4D97-AF65-F5344CB8AC3E}">
        <p14:creationId xmlns:p14="http://schemas.microsoft.com/office/powerpoint/2010/main" val="327990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-330475"/>
            <a:ext cx="9601196" cy="1303867"/>
          </a:xfrm>
        </p:spPr>
        <p:txBody>
          <a:bodyPr>
            <a:normAutofit/>
          </a:bodyPr>
          <a:lstStyle/>
          <a:p>
            <a:r>
              <a:rPr lang="fa-IR" sz="5400" dirty="0" smtClean="0">
                <a:solidFill>
                  <a:srgbClr val="FF0000"/>
                </a:solidFill>
                <a:cs typeface="B Titr" panose="00000700000000000000" pitchFamily="2" charset="-78"/>
              </a:rPr>
              <a:t>اهمیت اربعین در عصر غیبت</a:t>
            </a:r>
            <a:endParaRPr lang="en-US" sz="54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3967316"/>
            <a:ext cx="9601196" cy="1908552"/>
          </a:xfrm>
        </p:spPr>
        <p:txBody>
          <a:bodyPr>
            <a:normAutofit/>
          </a:bodyPr>
          <a:lstStyle/>
          <a:p>
            <a:pPr algn="just" rtl="1"/>
            <a:endParaRPr lang="en-US" sz="3200" dirty="0">
              <a:solidFill>
                <a:schemeClr val="accent6"/>
              </a:solidFill>
              <a:cs typeface="B Zar" panose="000004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7224" y="1432304"/>
            <a:ext cx="7698659" cy="523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pPr algn="r" rtl="1"/>
            <a:r>
              <a:rPr lang="fa-IR" sz="2800" b="1" dirty="0">
                <a:cs typeface="B Lotus" panose="00000400000000000000" pitchFamily="2" charset="-78"/>
              </a:rPr>
              <a:t>امروز حرکت اربعین، یک فریاد رسا و یک رسانه‌ی بی‌همتا است.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69458" y="3011562"/>
            <a:ext cx="7536425" cy="523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pPr algn="r" rtl="1"/>
            <a:r>
              <a:rPr lang="fa-IR" sz="2800" b="1" dirty="0">
                <a:cs typeface="B Lotus" panose="00000400000000000000" pitchFamily="2" charset="-78"/>
              </a:rPr>
              <a:t>روز‌به‌روز بایستی حرکت، گسترش و عمق بیشتری پیدا کند.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13603" y="4590820"/>
            <a:ext cx="8040326" cy="523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pPr algn="r" rtl="1"/>
            <a:r>
              <a:rPr lang="fa-IR" sz="2800" b="1" dirty="0">
                <a:cs typeface="B Lotus" panose="00000400000000000000" pitchFamily="2" charset="-78"/>
              </a:rPr>
              <a:t>اصحاب حکمت و علم بایستی در این زمینه‌ها فکر، کار و تلاش کنند.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5883" y="5716689"/>
            <a:ext cx="1682548" cy="124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6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29" y="545691"/>
            <a:ext cx="5572125" cy="5777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628" y="684435"/>
            <a:ext cx="10950371" cy="935158"/>
          </a:xfrm>
        </p:spPr>
        <p:txBody>
          <a:bodyPr/>
          <a:lstStyle/>
          <a:p>
            <a:pPr algn="r"/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 سه سرفصل های موفقیت سپاه</a:t>
            </a:r>
            <a:endParaRPr lang="en-US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5273" y="1122218"/>
            <a:ext cx="4687078" cy="5070764"/>
          </a:xfrm>
        </p:spPr>
        <p:txBody>
          <a:bodyPr>
            <a:normAutofit lnSpcReduction="10000"/>
          </a:bodyPr>
          <a:lstStyle/>
          <a:p>
            <a:pPr marL="0" indent="0" algn="just" rtl="1">
              <a:buNone/>
            </a:pPr>
            <a:endParaRPr lang="fa-IR" sz="3600" dirty="0" smtClean="0">
              <a:solidFill>
                <a:srgbClr val="FF0000"/>
              </a:solidFill>
              <a:cs typeface="B Lotus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3600" dirty="0" smtClean="0">
                <a:solidFill>
                  <a:srgbClr val="FF0000"/>
                </a:solidFill>
                <a:cs typeface="B Lotus" panose="00000400000000000000" pitchFamily="2" charset="-78"/>
              </a:rPr>
              <a:t>نوآوری </a:t>
            </a:r>
            <a:r>
              <a:rPr lang="fa-IR" sz="3600" dirty="0">
                <a:solidFill>
                  <a:srgbClr val="FF0000"/>
                </a:solidFill>
                <a:cs typeface="B Lotus" panose="00000400000000000000" pitchFamily="2" charset="-78"/>
              </a:rPr>
              <a:t>و </a:t>
            </a:r>
            <a:r>
              <a:rPr lang="fa-IR" sz="3600" dirty="0" smtClean="0">
                <a:solidFill>
                  <a:srgbClr val="FF0000"/>
                </a:solidFill>
                <a:cs typeface="B Lotus" panose="00000400000000000000" pitchFamily="2" charset="-78"/>
              </a:rPr>
              <a:t>خلاقیت: </a:t>
            </a:r>
          </a:p>
          <a:p>
            <a:pPr marL="0" indent="0" algn="just" rtl="1">
              <a:buNone/>
            </a:pPr>
            <a:r>
              <a:rPr lang="fa-IR" sz="3600" dirty="0" smtClean="0">
                <a:cs typeface="B Zar" panose="00000400000000000000" pitchFamily="2" charset="-78"/>
              </a:rPr>
              <a:t>سپاه </a:t>
            </a:r>
            <a:r>
              <a:rPr lang="fa-IR" sz="3600" dirty="0">
                <a:cs typeface="B Zar" panose="00000400000000000000" pitchFamily="2" charset="-78"/>
              </a:rPr>
              <a:t>در اوایل جنگ برای </a:t>
            </a:r>
            <a:r>
              <a:rPr lang="fa-IR" sz="3600" dirty="0" smtClean="0">
                <a:cs typeface="B Zar" panose="00000400000000000000" pitchFamily="2" charset="-78"/>
              </a:rPr>
              <a:t>داشتن حتی </a:t>
            </a:r>
            <a:r>
              <a:rPr lang="fa-IR" sz="3600" dirty="0">
                <a:cs typeface="B Zar" panose="00000400000000000000" pitchFamily="2" charset="-78"/>
              </a:rPr>
              <a:t>دو خمپاره دچار مشکل </a:t>
            </a:r>
            <a:r>
              <a:rPr lang="fa-IR" sz="3600" dirty="0" smtClean="0">
                <a:cs typeface="B Zar" panose="00000400000000000000" pitchFamily="2" charset="-78"/>
              </a:rPr>
              <a:t>بود، اما </a:t>
            </a:r>
            <a:r>
              <a:rPr lang="fa-IR" sz="3600" dirty="0">
                <a:cs typeface="B Zar" panose="00000400000000000000" pitchFamily="2" charset="-78"/>
              </a:rPr>
              <a:t>امروز در تولید و ساخت </a:t>
            </a:r>
            <a:r>
              <a:rPr lang="fa-IR" sz="3600" dirty="0" smtClean="0">
                <a:cs typeface="B Zar" panose="00000400000000000000" pitchFamily="2" charset="-78"/>
              </a:rPr>
              <a:t>ابزارها و </a:t>
            </a:r>
            <a:r>
              <a:rPr lang="fa-IR" sz="3600" dirty="0">
                <a:cs typeface="B Zar" panose="00000400000000000000" pitchFamily="2" charset="-78"/>
              </a:rPr>
              <a:t>تجهیزات پیشرفته و همچنین </a:t>
            </a:r>
            <a:r>
              <a:rPr lang="fa-IR" sz="3600" dirty="0" smtClean="0">
                <a:cs typeface="B Zar" panose="00000400000000000000" pitchFamily="2" charset="-78"/>
              </a:rPr>
              <a:t>در شیوه‌های </a:t>
            </a:r>
            <a:r>
              <a:rPr lang="fa-IR" sz="3600" dirty="0">
                <a:cs typeface="B Zar" panose="00000400000000000000" pitchFamily="2" charset="-78"/>
              </a:rPr>
              <a:t>نظامی و دفاع </a:t>
            </a:r>
            <a:r>
              <a:rPr lang="fa-IR" sz="3600" dirty="0" smtClean="0">
                <a:cs typeface="B Zar" panose="00000400000000000000" pitchFamily="2" charset="-78"/>
              </a:rPr>
              <a:t>مبتکرانه به مرحله‌ی </a:t>
            </a:r>
            <a:r>
              <a:rPr lang="fa-IR" sz="3600" dirty="0">
                <a:cs typeface="B Zar" panose="00000400000000000000" pitchFamily="2" charset="-78"/>
              </a:rPr>
              <a:t>برجسته‌ای رسیده است.</a:t>
            </a:r>
          </a:p>
          <a:p>
            <a:pPr algn="just" rt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70" y="53444"/>
            <a:ext cx="1761897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8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3220" y="0"/>
            <a:ext cx="9601196" cy="1303867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fa-IR" dirty="0">
                <a:solidFill>
                  <a:srgbClr val="FF0000"/>
                </a:solidFill>
                <a:cs typeface="B Titr" panose="00000700000000000000" pitchFamily="2" charset="-78"/>
              </a:rPr>
              <a:t>ورود پرتوان به عرصه‌های گوناگون خدمات اجتماعی و مورد نیاز </a:t>
            </a:r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مردم</a:t>
            </a:r>
            <a:endParaRPr lang="en-US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0902" y="3094787"/>
            <a:ext cx="4572000" cy="283049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marL="0" indent="0" algn="just" rtl="1">
              <a:buNone/>
            </a:pPr>
            <a:r>
              <a:rPr lang="fa-IR" sz="3200" dirty="0" smtClean="0">
                <a:cs typeface="B Zar" panose="00000400000000000000" pitchFamily="2" charset="-78"/>
              </a:rPr>
              <a:t>مجموعه </a:t>
            </a:r>
            <a:r>
              <a:rPr lang="fa-IR" sz="3200" dirty="0">
                <a:cs typeface="B Zar" panose="00000400000000000000" pitchFamily="2" charset="-78"/>
              </a:rPr>
              <a:t>کارهای سپاه در عرصه‌ی خدماتی، اجتماعی و مردمی با هیچ سازمان و دستگاه دیگری قابل مقایسه نیست و در سازمانهای نظامیِ جهان نیز نظیر ندارد.</a:t>
            </a:r>
          </a:p>
          <a:p>
            <a:pPr algn="just" rtl="1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25910" y="3094787"/>
            <a:ext cx="4572000" cy="267765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r" rtl="1"/>
            <a:r>
              <a:rPr lang="fa-IR" sz="2800" dirty="0">
                <a:cs typeface="B Zar" panose="00000400000000000000" pitchFamily="2" charset="-78"/>
              </a:rPr>
              <a:t>قرارگاه سازندگی خاتم‌الانبیاء به‌عنوان بازوی اجرایی قوی دولتها، فعالیت بسیار گسترده و مؤثر سپاه در محرومیت‌زدایی از مناطق مختلف کشور و حضور برجسته و تعیین‌کننده‌ی این نهاد در حوادثی نظیر زلزله‌ی کرمانشاه و سیل اوایل امسال</a:t>
            </a:r>
          </a:p>
        </p:txBody>
      </p:sp>
      <p:sp>
        <p:nvSpPr>
          <p:cNvPr id="8" name="Curved Left Arrow 7"/>
          <p:cNvSpPr/>
          <p:nvPr/>
        </p:nvSpPr>
        <p:spPr>
          <a:xfrm flipH="1">
            <a:off x="6356553" y="1303867"/>
            <a:ext cx="855405" cy="2125133"/>
          </a:xfrm>
          <a:prstGeom prst="curvedLeftArrow">
            <a:avLst/>
          </a:prstGeom>
          <a:solidFill>
            <a:schemeClr val="accent5"/>
          </a:solidFill>
          <a:effectLst>
            <a:glow rad="63500">
              <a:schemeClr val="accent3">
                <a:alpha val="40000"/>
              </a:schemeClr>
            </a:glow>
            <a:outerShdw blurRad="50800" dist="50800" dir="5400000" algn="ctr" rotWithShape="0">
              <a:schemeClr val="accent3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268969" y="1189803"/>
            <a:ext cx="1208238" cy="23532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تلاش </a:t>
            </a:r>
            <a:r>
              <a:rPr lang="fa-IR" dirty="0">
                <a:solidFill>
                  <a:srgbClr val="FF0000"/>
                </a:solidFill>
                <a:cs typeface="B Titr" panose="00000700000000000000" pitchFamily="2" charset="-78"/>
              </a:rPr>
              <a:t>برای حفظ </a:t>
            </a:r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معنویت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7027" y="2556932"/>
            <a:ext cx="4659570" cy="3318936"/>
          </a:xfrm>
        </p:spPr>
        <p:txBody>
          <a:bodyPr>
            <a:normAutofit/>
          </a:bodyPr>
          <a:lstStyle/>
          <a:p>
            <a:pPr marL="0" indent="0" algn="just" rtl="1">
              <a:buNone/>
            </a:pPr>
            <a:r>
              <a:rPr lang="fa-IR" sz="3600" dirty="0" smtClean="0">
                <a:cs typeface="B Zar" panose="00000400000000000000" pitchFamily="2" charset="-78"/>
              </a:rPr>
              <a:t>سرفصل بسیار مهمی که سپاه به آن اهتمام جدی داشته و تلاش کرده از باران رحمتِ معنویت برای طراوت و زیبایی و عزت خود استفاده کند.</a:t>
            </a:r>
            <a:endParaRPr lang="en-US" sz="3600" dirty="0">
              <a:cs typeface="B Zar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8" y="2387600"/>
            <a:ext cx="5225151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14" y="80208"/>
            <a:ext cx="1761897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5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663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7718" y="4230299"/>
            <a:ext cx="9601196" cy="1303867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fa-IR" dirty="0">
                <a:solidFill>
                  <a:srgbClr val="FF0000"/>
                </a:solidFill>
                <a:cs typeface="B Titr" panose="00000700000000000000" pitchFamily="2" charset="-78"/>
              </a:rPr>
              <a:t>هشت توصیه برای استمرار حرکت پرشتاب و رو به پیشرفت پاسداران انقلاب اسلامی</a:t>
            </a:r>
            <a:endParaRPr lang="en-US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859314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solidFill>
                  <a:srgbClr val="FF0000"/>
                </a:solidFill>
                <a:cs typeface="B Titr" panose="00000700000000000000" pitchFamily="2" charset="-78"/>
              </a:rPr>
              <a:t>اول: جوان گرایی در سپاه</a:t>
            </a:r>
            <a:endParaRPr lang="en-US" b="1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988" y="4141166"/>
            <a:ext cx="5870948" cy="741493"/>
          </a:xfrm>
          <a:solidFill>
            <a:schemeClr val="accent3"/>
          </a:solidFill>
          <a:scene3d>
            <a:camera prst="perspectiveHeroicExtremeLeftFacing"/>
            <a:lightRig rig="threePt" dir="t"/>
          </a:scene3d>
        </p:spPr>
        <p:txBody>
          <a:bodyPr>
            <a:normAutofit fontScale="70000" lnSpcReduction="20000"/>
          </a:bodyPr>
          <a:lstStyle/>
          <a:p>
            <a:pPr algn="just" rtl="1"/>
            <a:r>
              <a:rPr lang="fa-IR" sz="2800" dirty="0" smtClean="0">
                <a:cs typeface="B Zar" panose="00000400000000000000" pitchFamily="2" charset="-78"/>
              </a:rPr>
              <a:t>برای </a:t>
            </a:r>
            <a:r>
              <a:rPr lang="fa-IR" sz="2800" dirty="0">
                <a:cs typeface="B Zar" panose="00000400000000000000" pitchFamily="2" charset="-78"/>
              </a:rPr>
              <a:t>آنکه روحیه‌ی جوان در سپاه استمرار یابد و این سازمان به مرحله‌ی پیری نرسد، </a:t>
            </a:r>
            <a:r>
              <a:rPr lang="fa-IR" sz="2800" dirty="0" smtClean="0">
                <a:cs typeface="B Zar" panose="00000400000000000000" pitchFamily="2" charset="-78"/>
              </a:rPr>
              <a:t>باید جوان‌گرایی </a:t>
            </a:r>
            <a:r>
              <a:rPr lang="fa-IR" sz="2800" dirty="0">
                <a:cs typeface="B Zar" panose="00000400000000000000" pitchFamily="2" charset="-78"/>
              </a:rPr>
              <a:t>که در سپاه آغاز شده، ادامه یابد</a:t>
            </a:r>
            <a:r>
              <a:rPr lang="fa-IR" sz="2800" dirty="0" smtClean="0">
                <a:cs typeface="B Zar" panose="00000400000000000000" pitchFamily="2" charset="-78"/>
              </a:rPr>
              <a:t>.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68" y="3268131"/>
            <a:ext cx="2834640" cy="2310401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28" y="654838"/>
            <a:ext cx="2846695" cy="2285999"/>
          </a:xfrm>
          <a:prstGeom prst="rect">
            <a:avLst/>
          </a:prstGeom>
          <a:ln w="127000" cap="sq">
            <a:noFill/>
            <a:miter lim="800000"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RightFacing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609" y="982132"/>
            <a:ext cx="2862072" cy="2088421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356" y="3468876"/>
            <a:ext cx="2286000" cy="2286000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sp>
        <p:nvSpPr>
          <p:cNvPr id="9" name="TextBox 8"/>
          <p:cNvSpPr txBox="1"/>
          <p:nvPr/>
        </p:nvSpPr>
        <p:spPr>
          <a:xfrm>
            <a:off x="6953011" y="3026600"/>
            <a:ext cx="2356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fa-IR" sz="2400" dirty="0" smtClean="0">
                <a:cs typeface="B Zar" panose="00000400000000000000" pitchFamily="2" charset="-78"/>
              </a:rPr>
              <a:t>به‌هیچ‌وجه نگذارید سپاه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5513696" y="2743200"/>
            <a:ext cx="1378422" cy="52493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268036" y="3267794"/>
            <a:ext cx="1605581" cy="3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268036" y="3288773"/>
            <a:ext cx="1605580" cy="5189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11422" y="5303180"/>
            <a:ext cx="6371367" cy="830997"/>
          </a:xfrm>
          <a:prstGeom prst="rect">
            <a:avLst/>
          </a:prstGeom>
          <a:solidFill>
            <a:schemeClr val="accent3"/>
          </a:solidFill>
          <a:scene3d>
            <a:camera prst="perspectiveHeroicExtremeLeftFacing"/>
            <a:lightRig rig="threePt" dir="t"/>
          </a:scene3d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>
                <a:cs typeface="B Zar" panose="00000400000000000000" pitchFamily="2" charset="-78"/>
              </a:rPr>
              <a:t>با انتقال تربیت دینی و انقلابی و روحیه‌ی شهدای نام‌آور به نسلهای بعدی، از انقطاع نسلی جلوگیری شود.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77850" y="5754876"/>
            <a:ext cx="900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a-IR" dirty="0">
              <a:cs typeface="B Zar" panose="00000400000000000000" pitchFamily="2" charset="-78"/>
            </a:endParaRPr>
          </a:p>
          <a:p>
            <a:r>
              <a:rPr lang="fa-IR" dirty="0" smtClean="0">
                <a:cs typeface="B Zar" panose="00000400000000000000" pitchFamily="2" charset="-78"/>
              </a:rPr>
              <a:t>  </a:t>
            </a:r>
          </a:p>
          <a:p>
            <a:endParaRPr lang="fa-IR" dirty="0">
              <a:cs typeface="B Zar" panose="00000400000000000000" pitchFamily="2" charset="-7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89612" y="2420764"/>
            <a:ext cx="627797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fa-IR" sz="2800" dirty="0">
                <a:cs typeface="B Zar" panose="00000400000000000000" pitchFamily="2" charset="-78"/>
              </a:rPr>
              <a:t>پیر</a:t>
            </a:r>
            <a:endParaRPr lang="en-US" dirty="0">
              <a:cs typeface="B Zar" panose="00000400000000000000" pitchFamily="2" charset="-7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56202" y="2968909"/>
            <a:ext cx="139207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a-IR" sz="2400" dirty="0">
                <a:cs typeface="B Zar" panose="00000400000000000000" pitchFamily="2" charset="-78"/>
              </a:rPr>
              <a:t>محافظه‌کار</a:t>
            </a:r>
            <a:endParaRPr lang="en-US" dirty="0">
              <a:cs typeface="B Zar" panose="00000400000000000000" pitchFamily="2" charset="-7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07296" y="3548249"/>
            <a:ext cx="202401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a-IR" b="1" dirty="0">
                <a:cs typeface="B Zar" panose="00000400000000000000" pitchFamily="2" charset="-78"/>
              </a:rPr>
              <a:t> قانع به وضع موجود</a:t>
            </a:r>
          </a:p>
        </p:txBody>
      </p:sp>
    </p:spTree>
    <p:extLst>
      <p:ext uri="{BB962C8B-B14F-4D97-AF65-F5344CB8AC3E}">
        <p14:creationId xmlns:p14="http://schemas.microsoft.com/office/powerpoint/2010/main" val="26146906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9" grpId="0"/>
      <p:bldP spid="22" grpId="0" animBg="1"/>
      <p:bldP spid="29" grpId="0" animBg="1"/>
      <p:bldP spid="31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2591" y="0"/>
            <a:ext cx="8534400" cy="3256547"/>
          </a:xfrm>
        </p:spPr>
        <p:txBody>
          <a:bodyPr>
            <a:normAutofit/>
          </a:bodyPr>
          <a:lstStyle/>
          <a:p>
            <a:pPr algn="ctr"/>
            <a:r>
              <a:rPr lang="fa-IR" sz="4000" dirty="0" smtClean="0">
                <a:solidFill>
                  <a:srgbClr val="FF0000"/>
                </a:solidFill>
                <a:cs typeface="B Titr" panose="00000700000000000000" pitchFamily="2" charset="-78"/>
              </a:rPr>
              <a:t>مسائلی که سپاه باید بر آن تکیه کند:</a:t>
            </a:r>
            <a:endParaRPr lang="en-US" sz="40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727" y="2518610"/>
            <a:ext cx="10521550" cy="3465095"/>
          </a:xfrm>
        </p:spPr>
        <p:txBody>
          <a:bodyPr>
            <a:normAutofit fontScale="55000" lnSpcReduction="20000"/>
          </a:bodyPr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fa-IR" sz="4500" b="1" dirty="0" smtClean="0">
                <a:solidFill>
                  <a:schemeClr val="tx1"/>
                </a:solidFill>
                <a:cs typeface="B Zar" panose="00000400000000000000" pitchFamily="2" charset="-78"/>
              </a:rPr>
              <a:t>آموزش عمیق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sz="4500" b="1" dirty="0" smtClean="0">
                <a:solidFill>
                  <a:schemeClr val="tx1"/>
                </a:solidFill>
                <a:cs typeface="B Zar" panose="00000400000000000000" pitchFamily="2" charset="-78"/>
              </a:rPr>
              <a:t>تربیت جامع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sz="4500" b="1" dirty="0" smtClean="0">
                <a:solidFill>
                  <a:schemeClr val="tx1"/>
                </a:solidFill>
                <a:cs typeface="B Zar" panose="00000400000000000000" pitchFamily="2" charset="-78"/>
              </a:rPr>
              <a:t> تخصّص لازم در مدیران مجموعه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sz="4500" b="1" dirty="0" smtClean="0">
                <a:solidFill>
                  <a:schemeClr val="tx1"/>
                </a:solidFill>
                <a:cs typeface="B Zar" panose="00000400000000000000" pitchFamily="2" charset="-78"/>
              </a:rPr>
              <a:t> ضابطه‌گرایی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sz="4500" b="1" dirty="0" smtClean="0">
                <a:solidFill>
                  <a:schemeClr val="tx1"/>
                </a:solidFill>
                <a:cs typeface="B Zar" panose="00000400000000000000" pitchFamily="2" charset="-78"/>
              </a:rPr>
              <a:t>نظام‌مند بودن 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sz="4500" b="1" dirty="0" smtClean="0">
                <a:solidFill>
                  <a:schemeClr val="tx1"/>
                </a:solidFill>
                <a:cs typeface="B Zar" panose="00000400000000000000" pitchFamily="2" charset="-78"/>
              </a:rPr>
              <a:t>ارتباط عاطفی و برادرانه بین فرماندهان و مدیران و مجموعه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sz="4500" b="1" dirty="0" smtClean="0">
                <a:solidFill>
                  <a:schemeClr val="tx1"/>
                </a:solidFill>
                <a:cs typeface="B Zar" panose="00000400000000000000" pitchFamily="2" charset="-78"/>
              </a:rPr>
              <a:t>اساتید عمیقاً مؤمن به مسائل انقلاب و سپاه پاسداران انقلاب</a:t>
            </a:r>
          </a:p>
          <a:p>
            <a:pPr algn="r" rtl="1"/>
            <a:endParaRPr lang="fa-IR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41" y="1911298"/>
            <a:ext cx="3314700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930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12192000" cy="130386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دوم: حفظ </a:t>
            </a:r>
            <a:r>
              <a:rPr lang="fa-IR" dirty="0">
                <a:solidFill>
                  <a:srgbClr val="FF0000"/>
                </a:solidFill>
                <a:cs typeface="B Titr" panose="00000700000000000000" pitchFamily="2" charset="-78"/>
              </a:rPr>
              <a:t>آمادگی در مواجهه با حوادث بزرگ</a:t>
            </a:r>
            <a:endParaRPr lang="en-US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2874" y="5654841"/>
            <a:ext cx="11526252" cy="95410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fa-IR" sz="2800" dirty="0">
                <a:solidFill>
                  <a:srgbClr val="FFFF00"/>
                </a:solidFill>
                <a:cs typeface="B Zar" panose="00000400000000000000" pitchFamily="2" charset="-78"/>
              </a:rPr>
              <a:t>یکی از خصوصیات بارز سپاه از ابتدا تاکنون، سینه سپر کردن و حضور در صف مقدم مواجهه با حوادث بزرگ بوده است که این روحیه باید حفظ شود.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70" y="1598815"/>
            <a:ext cx="5771217" cy="3840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588" y="906216"/>
            <a:ext cx="2625827" cy="25731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487" y="1598815"/>
            <a:ext cx="5638800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69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9712" y="2268262"/>
            <a:ext cx="4744808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78" y="3422408"/>
            <a:ext cx="5212080" cy="2912444"/>
          </a:xfrm>
          <a:prstGeom prst="rect">
            <a:avLst/>
          </a:prstGeom>
          <a:scene3d>
            <a:camera prst="isometricOffAxis2Top"/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819" y="776340"/>
            <a:ext cx="9952701" cy="2266078"/>
          </a:xfrm>
        </p:spPr>
        <p:txBody>
          <a:bodyPr>
            <a:normAutofit/>
          </a:bodyPr>
          <a:lstStyle/>
          <a:p>
            <a:pPr rtl="1"/>
            <a:r>
              <a:rPr lang="fa-IR" sz="4000" dirty="0" smtClean="0">
                <a:solidFill>
                  <a:srgbClr val="FF0000"/>
                </a:solidFill>
                <a:cs typeface="B Titr" panose="00000700000000000000" pitchFamily="2" charset="-78"/>
              </a:rPr>
              <a:t>سوم: از </a:t>
            </a:r>
            <a:r>
              <a:rPr lang="fa-IR" sz="4000" dirty="0">
                <a:solidFill>
                  <a:srgbClr val="FF0000"/>
                </a:solidFill>
                <a:cs typeface="B Titr" panose="00000700000000000000" pitchFamily="2" charset="-78"/>
              </a:rPr>
              <a:t>دست ندادن نگاه وسیع و فرامرزی به جغرافیای </a:t>
            </a:r>
            <a:r>
              <a:rPr lang="fa-IR" sz="4000" dirty="0" smtClean="0">
                <a:solidFill>
                  <a:srgbClr val="FF0000"/>
                </a:solidFill>
                <a:cs typeface="B Titr" panose="00000700000000000000" pitchFamily="2" charset="-78"/>
              </a:rPr>
              <a:t>مقاومت</a:t>
            </a:r>
            <a:r>
              <a:rPr lang="fa-IR" dirty="0"/>
              <a:t/>
            </a:r>
            <a:br>
              <a:rPr lang="fa-IR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86560">
            <a:off x="-1858296" y="3313327"/>
            <a:ext cx="10601628" cy="659050"/>
          </a:xfrm>
          <a:solidFill>
            <a:srgbClr val="FF0000"/>
          </a:solidFill>
          <a:scene3d>
            <a:camera prst="perspectiveHeroicExtremeLeftFacing"/>
            <a:lightRig rig="threePt" dir="t"/>
          </a:scene3d>
        </p:spPr>
        <p:txBody>
          <a:bodyPr>
            <a:normAutofit fontScale="92500" lnSpcReduction="10000"/>
          </a:bodyPr>
          <a:lstStyle/>
          <a:p>
            <a:pPr marL="0" indent="0" algn="just" rtl="1">
              <a:buNone/>
            </a:pPr>
            <a:r>
              <a:rPr lang="fa-IR" sz="3800" dirty="0" smtClean="0">
                <a:cs typeface="B Zar" panose="00000400000000000000" pitchFamily="2" charset="-78"/>
              </a:rPr>
              <a:t>اما  </a:t>
            </a:r>
            <a:r>
              <a:rPr lang="fa-IR" sz="3800" dirty="0">
                <a:cs typeface="B Zar" panose="00000400000000000000" pitchFamily="2" charset="-78"/>
              </a:rPr>
              <a:t>برخی متوجه این مسئله نیستند.</a:t>
            </a:r>
          </a:p>
          <a:p>
            <a:pPr algn="just" rt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1681315" y="2003201"/>
            <a:ext cx="12757355" cy="461665"/>
          </a:xfrm>
          <a:prstGeom prst="rect">
            <a:avLst/>
          </a:prstGeom>
          <a:solidFill>
            <a:srgbClr val="00B050"/>
          </a:solidFill>
          <a:scene3d>
            <a:camera prst="perspectiveContrastingLeftFacing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fa-IR" sz="2400" b="1" dirty="0">
                <a:cs typeface="B Zar" panose="00000400000000000000" pitchFamily="2" charset="-78"/>
              </a:rPr>
              <a:t>نباید قناعت کنیم به منطقه‌ی خودمان و با انتخاب یک چهاردیواری، کاری به تهدیدهای پشت مرزها نداشته باشیم.</a:t>
            </a:r>
          </a:p>
        </p:txBody>
      </p:sp>
      <p:sp>
        <p:nvSpPr>
          <p:cNvPr id="5" name="AutoShape 2" descr="Image result for ‫نقشه هلال شیعی‬‎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1061883" y="2938913"/>
            <a:ext cx="12137923" cy="461665"/>
          </a:xfrm>
          <a:prstGeom prst="rect">
            <a:avLst/>
          </a:prstGeom>
          <a:solidFill>
            <a:schemeClr val="bg2"/>
          </a:solidFill>
          <a:scene3d>
            <a:camera prst="perspectiveContrastingLeftFacing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fa-IR" sz="2400" dirty="0">
                <a:cs typeface="B Zar" panose="00000400000000000000" pitchFamily="2" charset="-78"/>
              </a:rPr>
              <a:t>نگاه وسیع فرامرزی که مسئولیتش با سپاه است، عمق راهبردی کشور است و گاهی از واجب‌ترین واجبات هم لازم‌تر میشود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08" y="88704"/>
            <a:ext cx="1682642" cy="12375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057" y="1585206"/>
            <a:ext cx="1039864" cy="14630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28" y="1473763"/>
            <a:ext cx="1283110" cy="150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6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ertical Scroll 11"/>
          <p:cNvSpPr/>
          <p:nvPr/>
        </p:nvSpPr>
        <p:spPr>
          <a:xfrm>
            <a:off x="487539" y="2429509"/>
            <a:ext cx="3734324" cy="348124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Vertical Scroll 10"/>
          <p:cNvSpPr/>
          <p:nvPr/>
        </p:nvSpPr>
        <p:spPr>
          <a:xfrm>
            <a:off x="3867197" y="2436825"/>
            <a:ext cx="3965887" cy="3507528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7582" y="593645"/>
            <a:ext cx="9601196" cy="1238864"/>
          </a:xfrm>
        </p:spPr>
        <p:txBody>
          <a:bodyPr/>
          <a:lstStyle/>
          <a:p>
            <a:pPr algn="l"/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چهارم: عدم ترس از دشمن</a:t>
            </a:r>
            <a:endParaRPr lang="en-US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0537" y="2955066"/>
            <a:ext cx="2836660" cy="3221156"/>
          </a:xfrm>
        </p:spPr>
        <p:txBody>
          <a:bodyPr>
            <a:normAutofit fontScale="92500" lnSpcReduction="10000"/>
          </a:bodyPr>
          <a:lstStyle/>
          <a:p>
            <a:pPr algn="justLow" rtl="1"/>
            <a:r>
              <a:rPr lang="fa-IR" sz="3200" dirty="0" smtClean="0">
                <a:solidFill>
                  <a:srgbClr val="FFFF00"/>
                </a:solidFill>
                <a:cs typeface="B Zar" panose="00000400000000000000" pitchFamily="2" charset="-78"/>
              </a:rPr>
              <a:t>نباید </a:t>
            </a:r>
            <a:r>
              <a:rPr lang="fa-IR" sz="3200" dirty="0">
                <a:solidFill>
                  <a:srgbClr val="FFFF00"/>
                </a:solidFill>
                <a:cs typeface="B Zar" panose="00000400000000000000" pitchFamily="2" charset="-78"/>
              </a:rPr>
              <a:t>از دشمن هر اندازه هم که قوی باشد، ترسید اما نباید دشمن را، هرچقدر هم که کوچک باشد، به حساب نیاورد.</a:t>
            </a:r>
          </a:p>
          <a:p>
            <a:endParaRPr lang="fa-IR" dirty="0" smtClean="0">
              <a:solidFill>
                <a:srgbClr val="FFFF00"/>
              </a:solidFill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5645" y="415657"/>
            <a:ext cx="4055165" cy="3187376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5645" y="3752877"/>
            <a:ext cx="4071207" cy="3000658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10" name="TextBox 9"/>
          <p:cNvSpPr txBox="1"/>
          <p:nvPr/>
        </p:nvSpPr>
        <p:spPr>
          <a:xfrm>
            <a:off x="4690571" y="3006437"/>
            <a:ext cx="26950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fa-IR" sz="2800" dirty="0" smtClean="0">
                <a:solidFill>
                  <a:srgbClr val="FFFF00"/>
                </a:solidFill>
                <a:cs typeface="B Zar" panose="00000400000000000000" pitchFamily="2" charset="-78"/>
              </a:rPr>
              <a:t>از </a:t>
            </a:r>
            <a:r>
              <a:rPr lang="fa-IR" sz="2800" dirty="0">
                <a:solidFill>
                  <a:srgbClr val="FFFF00"/>
                </a:solidFill>
                <a:cs typeface="B Zar" panose="00000400000000000000" pitchFamily="2" charset="-78"/>
              </a:rPr>
              <a:t>دشمن مطلقاً نترسید اما کاملاً هوشیار </a:t>
            </a:r>
            <a:r>
              <a:rPr lang="fa-IR" sz="2800" dirty="0" smtClean="0">
                <a:solidFill>
                  <a:srgbClr val="FFFF00"/>
                </a:solidFill>
                <a:cs typeface="B Zar" panose="00000400000000000000" pitchFamily="2" charset="-78"/>
              </a:rPr>
              <a:t>باشید. </a:t>
            </a:r>
          </a:p>
          <a:p>
            <a:pPr algn="justLow" rtl="1"/>
            <a:r>
              <a:rPr lang="fa-IR" sz="2800" dirty="0" smtClean="0">
                <a:solidFill>
                  <a:srgbClr val="FFFF00"/>
                </a:solidFill>
                <a:cs typeface="B Zar" panose="00000400000000000000" pitchFamily="2" charset="-78"/>
              </a:rPr>
              <a:t>ارزیابی </a:t>
            </a:r>
            <a:r>
              <a:rPr lang="fa-IR" sz="2800" dirty="0">
                <a:solidFill>
                  <a:srgbClr val="FFFF00"/>
                </a:solidFill>
                <a:cs typeface="B Zar" panose="00000400000000000000" pitchFamily="2" charset="-78"/>
              </a:rPr>
              <a:t>واقعی و صحیحی از دشمن داشته </a:t>
            </a:r>
            <a:r>
              <a:rPr lang="fa-IR" sz="2800" dirty="0" smtClean="0">
                <a:solidFill>
                  <a:srgbClr val="FFFF00"/>
                </a:solidFill>
                <a:cs typeface="B Zar" panose="00000400000000000000" pitchFamily="2" charset="-78"/>
              </a:rPr>
              <a:t>باشید.</a:t>
            </a:r>
            <a:endParaRPr lang="fa-IR" sz="2800" dirty="0">
              <a:solidFill>
                <a:srgbClr val="FFFF00"/>
              </a:solidFill>
              <a:cs typeface="B Zar" panose="000004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00501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33" y="286683"/>
            <a:ext cx="1384051" cy="198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5703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3" grpId="0" build="p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5517"/>
            <a:ext cx="3561347" cy="323248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9683" y="982132"/>
            <a:ext cx="4682792" cy="1303867"/>
          </a:xfrm>
        </p:spPr>
        <p:txBody>
          <a:bodyPr>
            <a:normAutofit/>
          </a:bodyPr>
          <a:lstStyle/>
          <a:p>
            <a:r>
              <a:rPr lang="fa-IR" sz="3600" dirty="0" smtClean="0">
                <a:solidFill>
                  <a:srgbClr val="FF0000"/>
                </a:solidFill>
                <a:cs typeface="B Titr" panose="00000700000000000000" pitchFamily="2" charset="-78"/>
              </a:rPr>
              <a:t>پنجم: همکاری با سایر نهادها</a:t>
            </a:r>
            <a:endParaRPr lang="en-US" sz="36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94" y="4487056"/>
            <a:ext cx="11101137" cy="1191849"/>
          </a:xfrm>
          <a:solidFill>
            <a:srgbClr val="00B0F0"/>
          </a:solidFill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3600" dirty="0" smtClean="0">
                <a:solidFill>
                  <a:srgbClr val="FFFF00"/>
                </a:solidFill>
                <a:cs typeface="B Zar" panose="00000400000000000000" pitchFamily="2" charset="-78"/>
              </a:rPr>
              <a:t>این </a:t>
            </a:r>
            <a:r>
              <a:rPr lang="fa-IR" sz="3600" dirty="0">
                <a:solidFill>
                  <a:srgbClr val="FFFF00"/>
                </a:solidFill>
                <a:cs typeface="B Zar" panose="00000400000000000000" pitchFamily="2" charset="-78"/>
              </a:rPr>
              <a:t>هم‌افزایی و همراهی به معنای جدایی سپاه از عناصر هویتی خود نیست و سپاه باید عناصر هویتی خود را صددرصد حفظ کند.</a:t>
            </a:r>
            <a:endParaRPr lang="en-US" sz="3600" dirty="0">
              <a:solidFill>
                <a:srgbClr val="FFFF00"/>
              </a:solidFill>
              <a:cs typeface="B Zar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89683" cy="3801979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170" y="-1"/>
            <a:ext cx="3819525" cy="3801979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8" name="TextBox 7"/>
          <p:cNvSpPr txBox="1"/>
          <p:nvPr/>
        </p:nvSpPr>
        <p:spPr>
          <a:xfrm>
            <a:off x="417094" y="2919663"/>
            <a:ext cx="11421979" cy="1077218"/>
          </a:xfrm>
          <a:prstGeom prst="rect">
            <a:avLst/>
          </a:prstGeom>
          <a:solidFill>
            <a:srgbClr val="00B0F0"/>
          </a:solidFill>
          <a:scene3d>
            <a:camera prst="obliqueBottomRight"/>
            <a:lightRig rig="threePt" dir="t"/>
          </a:scene3d>
        </p:spPr>
        <p:txBody>
          <a:bodyPr wrap="square" rtlCol="0">
            <a:spAutoFit/>
          </a:bodyPr>
          <a:lstStyle/>
          <a:p>
            <a:pPr algn="just" rtl="1"/>
            <a:r>
              <a:rPr lang="fa-IR" sz="3200" b="1" dirty="0">
                <a:solidFill>
                  <a:srgbClr val="FFFF00"/>
                </a:solidFill>
                <a:cs typeface="B Zar" panose="00000400000000000000" pitchFamily="2" charset="-78"/>
              </a:rPr>
              <a:t>با همه‌ی اجزاء عظیم تشکیل‌دهنده‌ی نظام اسلامی اعم از دولت، مجلس و قوه‌ی قضائیه و بخشهای گوناگون، همکاری و هم‌افزایی داشته باشید. </a:t>
            </a:r>
          </a:p>
        </p:txBody>
      </p:sp>
    </p:spTree>
    <p:extLst>
      <p:ext uri="{BB962C8B-B14F-4D97-AF65-F5344CB8AC3E}">
        <p14:creationId xmlns:p14="http://schemas.microsoft.com/office/powerpoint/2010/main" val="384959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0258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0"/>
            <a:ext cx="9601196" cy="1303867"/>
          </a:xfrm>
          <a:noFill/>
        </p:spPr>
        <p:txBody>
          <a:bodyPr>
            <a:normAutofit/>
          </a:bodyPr>
          <a:lstStyle/>
          <a:p>
            <a:r>
              <a:rPr lang="fa-IR" sz="4800" b="1" dirty="0" smtClean="0">
                <a:solidFill>
                  <a:srgbClr val="FF0000"/>
                </a:solidFill>
                <a:cs typeface="B Titr" panose="00000700000000000000" pitchFamily="2" charset="-78"/>
              </a:rPr>
              <a:t>ششم: مردمی بودن</a:t>
            </a:r>
            <a:endParaRPr lang="en-US" sz="4800" b="1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3747" y="4985569"/>
            <a:ext cx="5177591" cy="1309467"/>
          </a:xfrm>
          <a:solidFill>
            <a:srgbClr val="00B0F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normAutofit fontScale="92500"/>
          </a:bodyPr>
          <a:lstStyle/>
          <a:p>
            <a:endParaRPr lang="fa-IR" dirty="0"/>
          </a:p>
          <a:p>
            <a:pPr marL="0" indent="0" algn="ctr" rtl="1">
              <a:buNone/>
            </a:pPr>
            <a:r>
              <a:rPr lang="fa-IR" sz="2800" b="1" dirty="0" smtClean="0">
                <a:cs typeface="B Zar" panose="00000400000000000000" pitchFamily="2" charset="-78"/>
              </a:rPr>
              <a:t>سپاه </a:t>
            </a:r>
            <a:r>
              <a:rPr lang="fa-IR" sz="2800" b="1" dirty="0">
                <a:cs typeface="B Zar" panose="00000400000000000000" pitchFamily="2" charset="-78"/>
              </a:rPr>
              <a:t>از ابتدای تشکیل، مردمی بوده است.</a:t>
            </a:r>
          </a:p>
          <a:p>
            <a:endParaRPr lang="fa-IR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47411" y="1805498"/>
            <a:ext cx="3100133" cy="923330"/>
          </a:xfrm>
          <a:prstGeom prst="rect">
            <a:avLst/>
          </a:prstGeom>
          <a:solidFill>
            <a:srgbClr val="92D05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fa-IR" sz="5400" b="1" dirty="0" smtClean="0">
                <a:solidFill>
                  <a:srgbClr val="FF0000"/>
                </a:solidFill>
                <a:cs typeface="B Zar" panose="00000400000000000000" pitchFamily="2" charset="-78"/>
              </a:rPr>
              <a:t>سپاه</a:t>
            </a:r>
            <a:endParaRPr lang="en-US" sz="5400" b="1" dirty="0">
              <a:solidFill>
                <a:srgbClr val="FF0000"/>
              </a:solidFill>
              <a:cs typeface="B Zar" panose="000004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47544" y="2406315"/>
            <a:ext cx="2691067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sz="4800" b="1" dirty="0" smtClean="0">
                <a:solidFill>
                  <a:srgbClr val="FF0000"/>
                </a:solidFill>
                <a:cs typeface="B Zar" panose="00000400000000000000" pitchFamily="2" charset="-78"/>
              </a:rPr>
              <a:t>باید</a:t>
            </a:r>
            <a:endParaRPr lang="en-US" b="1" dirty="0">
              <a:solidFill>
                <a:srgbClr val="FF0000"/>
              </a:solidFill>
              <a:cs typeface="B Zar" panose="00000400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56344" y="2390273"/>
            <a:ext cx="2691067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a-IR" sz="4800" b="1" dirty="0" smtClean="0">
                <a:solidFill>
                  <a:srgbClr val="FF0000"/>
                </a:solidFill>
                <a:cs typeface="B Zar" panose="00000400000000000000" pitchFamily="2" charset="-78"/>
              </a:rPr>
              <a:t>نباید</a:t>
            </a:r>
            <a:endParaRPr lang="en-US" sz="3600" b="1" dirty="0">
              <a:solidFill>
                <a:srgbClr val="FF0000"/>
              </a:solidFill>
              <a:cs typeface="B Zar" panose="00000400000000000000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49852" y="3443463"/>
            <a:ext cx="2342148" cy="132343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fa-IR" sz="4000" b="1" dirty="0" smtClean="0">
                <a:cs typeface="B Zar" panose="00000400000000000000" pitchFamily="2" charset="-78"/>
              </a:rPr>
              <a:t>مردم دوست</a:t>
            </a:r>
            <a:endParaRPr lang="en-US" sz="4000" b="1" dirty="0">
              <a:cs typeface="B Zar" panose="00000400000000000000" pitchFamily="2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12771" y="3458271"/>
            <a:ext cx="2053389" cy="144655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fa-IR" sz="4400" b="1" dirty="0" smtClean="0">
                <a:cs typeface="B Zar" panose="00000400000000000000" pitchFamily="2" charset="-78"/>
              </a:rPr>
              <a:t>مردم پذیر</a:t>
            </a:r>
            <a:endParaRPr lang="en-US" sz="4400" b="1" dirty="0">
              <a:cs typeface="B Zar" panose="00000400000000000000" pitchFamily="2" charset="-7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77957" y="3021999"/>
            <a:ext cx="1929060" cy="107721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fa-IR" sz="3200" b="1" dirty="0" smtClean="0">
                <a:cs typeface="B Zar" panose="00000400000000000000" pitchFamily="2" charset="-78"/>
              </a:rPr>
              <a:t>مردمی رفتار</a:t>
            </a:r>
            <a:endParaRPr lang="en-US" sz="3200" b="1" dirty="0">
              <a:cs typeface="B Zar" panose="00000400000000000000" pitchFamily="2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1998" y="3343287"/>
            <a:ext cx="2037348" cy="1323439"/>
          </a:xfrm>
          <a:prstGeom prst="rect">
            <a:avLst/>
          </a:prstGeom>
          <a:solidFill>
            <a:srgbClr val="92D05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fa-IR" sz="4000" b="1" dirty="0" smtClean="0">
                <a:cs typeface="B Zar" panose="00000400000000000000" pitchFamily="2" charset="-78"/>
              </a:rPr>
              <a:t>فخر فروش</a:t>
            </a:r>
            <a:endParaRPr lang="en-US" sz="4000" b="1" dirty="0">
              <a:cs typeface="B Zar" panose="00000400000000000000" pitchFamily="2" charset="-7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29065" y="3560608"/>
            <a:ext cx="2017298" cy="1569660"/>
          </a:xfrm>
          <a:prstGeom prst="rect">
            <a:avLst/>
          </a:prstGeom>
          <a:solidFill>
            <a:srgbClr val="92D05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fa-IR" sz="4800" b="1" dirty="0" smtClean="0">
                <a:cs typeface="B Zar" panose="00000400000000000000" pitchFamily="2" charset="-78"/>
              </a:rPr>
              <a:t>دنیا طلب</a:t>
            </a:r>
            <a:endParaRPr lang="en-US" sz="4800" b="1" dirty="0">
              <a:cs typeface="B Zar" panose="00000400000000000000" pitchFamily="2" charset="-7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819" y="3544435"/>
            <a:ext cx="1656344" cy="1323439"/>
          </a:xfrm>
          <a:prstGeom prst="rect">
            <a:avLst/>
          </a:prstGeom>
          <a:solidFill>
            <a:srgbClr val="92D05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fa-IR" sz="4000" b="1" dirty="0" smtClean="0">
                <a:cs typeface="B Zar" panose="00000400000000000000" pitchFamily="2" charset="-78"/>
              </a:rPr>
              <a:t>اشرافی گرا</a:t>
            </a:r>
            <a:endParaRPr lang="en-US" sz="4000" b="1" dirty="0"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704971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8" grpId="0" animBg="1"/>
      <p:bldP spid="9" grpId="0" animBg="1"/>
      <p:bldP spid="11" grpId="0" animBg="1"/>
      <p:bldP spid="12" grpId="0" animBg="1"/>
      <p:bldP spid="14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71" y="152103"/>
            <a:ext cx="12193057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1" y="270636"/>
            <a:ext cx="9601196" cy="1303867"/>
          </a:xfrm>
        </p:spPr>
        <p:txBody>
          <a:bodyPr/>
          <a:lstStyle/>
          <a:p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هفتم: کار جهادی</a:t>
            </a:r>
            <a:endParaRPr lang="en-US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8938" y="5438273"/>
            <a:ext cx="9601196" cy="1122947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just" rtl="1"/>
            <a:r>
              <a:rPr lang="fa-IR" sz="2800" b="1" dirty="0" smtClean="0">
                <a:solidFill>
                  <a:srgbClr val="FF0000"/>
                </a:solidFill>
                <a:cs typeface="B Zar" panose="00000400000000000000" pitchFamily="2" charset="-78"/>
              </a:rPr>
              <a:t>کار </a:t>
            </a:r>
            <a:r>
              <a:rPr lang="fa-IR" sz="2800" b="1" dirty="0">
                <a:solidFill>
                  <a:srgbClr val="FF0000"/>
                </a:solidFill>
                <a:cs typeface="B Zar" panose="00000400000000000000" pitchFamily="2" charset="-78"/>
              </a:rPr>
              <a:t>جهادی در مقابل تنبلی و بی‌تفاوتی و کار امروز را به فردا انداختن قرار دارد که متأسفانه برخی بخشهای کشور دچار این مشکل هستند.</a:t>
            </a:r>
            <a:endParaRPr lang="en-US" sz="2800" b="1" dirty="0">
              <a:solidFill>
                <a:srgbClr val="FF0000"/>
              </a:solidFill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8221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هشتم: دین داری</a:t>
            </a:r>
            <a:endParaRPr lang="en-US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5959" y="2556932"/>
            <a:ext cx="6340638" cy="2416121"/>
          </a:xfrm>
        </p:spPr>
        <p:txBody>
          <a:bodyPr>
            <a:normAutofit/>
          </a:bodyPr>
          <a:lstStyle/>
          <a:p>
            <a:pPr algn="just" rtl="1"/>
            <a:r>
              <a:rPr lang="fa-IR" sz="3200" dirty="0">
                <a:solidFill>
                  <a:schemeClr val="tx1"/>
                </a:solidFill>
                <a:cs typeface="B Zar" panose="00000400000000000000" pitchFamily="2" charset="-78"/>
              </a:rPr>
              <a:t>حضرت آیت‌الله خامنه‌ای در توصیه‌ی هشتم خود بر حفظ و تقویت معنویت، انس با قرآن، توکل به خدا و توسل به اهل‌بیت (علیهم‌السلام) در میان نیروهای سپاه و خانواده‌های آنان تأکید کردند</a:t>
            </a:r>
            <a:endParaRPr lang="en-US" sz="3200" dirty="0">
              <a:solidFill>
                <a:schemeClr val="tx1"/>
              </a:solidFill>
              <a:cs typeface="B Zar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12" y="320842"/>
            <a:ext cx="3970923" cy="299987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perspectiveHeroicExtremeRightFacing"/>
            <a:lightRig rig="threePt" dir="t"/>
          </a:scene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12" y="3320715"/>
            <a:ext cx="3970923" cy="30732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perspectiveContrastingRightFacing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9358" y="32690"/>
            <a:ext cx="1682642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6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</p:spTree>
    <p:extLst>
      <p:ext uri="{BB962C8B-B14F-4D97-AF65-F5344CB8AC3E}">
        <p14:creationId xmlns:p14="http://schemas.microsoft.com/office/powerpoint/2010/main" val="354032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5504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4254" y="994610"/>
            <a:ext cx="8534400" cy="1491915"/>
          </a:xfrm>
        </p:spPr>
        <p:txBody>
          <a:bodyPr>
            <a:normAutofit/>
          </a:bodyPr>
          <a:lstStyle/>
          <a:p>
            <a:pPr algn="ctr" rtl="1"/>
            <a:r>
              <a:rPr lang="fa-IR" b="1" dirty="0" smtClean="0">
                <a:solidFill>
                  <a:srgbClr val="FF0000"/>
                </a:solidFill>
                <a:cs typeface="B Titr" panose="00000700000000000000" pitchFamily="2" charset="-78"/>
              </a:rPr>
              <a:t>یک درس دائمی برای سپاه </a:t>
            </a:r>
            <a:endParaRPr lang="en-US" b="1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853" y="2775283"/>
            <a:ext cx="10903033" cy="3834063"/>
          </a:xfrm>
        </p:spPr>
        <p:txBody>
          <a:bodyPr>
            <a:normAutofit/>
          </a:bodyPr>
          <a:lstStyle/>
          <a:p>
            <a:pPr marL="0" indent="0" algn="just" rtl="1">
              <a:buNone/>
            </a:pPr>
            <a:r>
              <a:rPr lang="fa-IR" sz="5400" b="1" dirty="0" smtClean="0"/>
              <a:t>و</a:t>
            </a:r>
            <a:r>
              <a:rPr lang="fa-IR" sz="5400" b="1" dirty="0" smtClean="0">
                <a:cs typeface="B Lotus" panose="00000400000000000000" pitchFamily="2" charset="-78"/>
              </a:rPr>
              <a:t>َ اَعِدّوا لَهُم مَا استَطَعتُم مِن قُوَّةٍ</a:t>
            </a:r>
          </a:p>
          <a:p>
            <a:pPr marL="0" indent="0" algn="just" rtl="1">
              <a:buNone/>
            </a:pPr>
            <a:r>
              <a:rPr lang="fa-IR" sz="5400" b="1" dirty="0" smtClean="0">
                <a:cs typeface="B Lotus" panose="00000400000000000000" pitchFamily="2" charset="-78"/>
              </a:rPr>
              <a:t>وَ مِن رِباطِ الخَیلِ تُرهِبونَ بِه </a:t>
            </a:r>
          </a:p>
          <a:p>
            <a:pPr marL="0" indent="0" algn="just" rtl="1">
              <a:buNone/>
            </a:pPr>
            <a:r>
              <a:rPr lang="fa-IR" sz="5400" b="1" dirty="0" smtClean="0">
                <a:cs typeface="B Lotus" panose="00000400000000000000" pitchFamily="2" charset="-78"/>
              </a:rPr>
              <a:t>عَدُوَّ اللهِ وَ عَدُوَّکُم‌.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31" y="2098597"/>
            <a:ext cx="3599151" cy="21408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430" y="4239489"/>
            <a:ext cx="3599151" cy="19950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22" y="0"/>
            <a:ext cx="1761897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6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 اِعداد به اندازه‌ی استطاعت</a:t>
            </a:r>
            <a:endParaRPr lang="en-US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558" y="2556932"/>
            <a:ext cx="10303039" cy="4100542"/>
          </a:xfrm>
        </p:spPr>
        <p:txBody>
          <a:bodyPr>
            <a:normAutofit/>
          </a:bodyPr>
          <a:lstStyle/>
          <a:p>
            <a:pPr algn="r" rtl="1"/>
            <a:r>
              <a:rPr lang="fa-IR" sz="3200" b="1" dirty="0" smtClean="0">
                <a:cs typeface="B Lotus" panose="00000400000000000000" pitchFamily="2" charset="-78"/>
              </a:rPr>
              <a:t>یعنی به </a:t>
            </a:r>
            <a:r>
              <a:rPr lang="fa-IR" sz="3200" b="1" dirty="0">
                <a:cs typeface="B Lotus" panose="00000400000000000000" pitchFamily="2" charset="-78"/>
              </a:rPr>
              <a:t>یک حدّی</a:t>
            </a:r>
            <a:r>
              <a:rPr lang="fa-IR" sz="3200" b="1" dirty="0" smtClean="0">
                <a:cs typeface="B Lotus" panose="00000400000000000000" pitchFamily="2" charset="-78"/>
              </a:rPr>
              <a:t> قانع نباشید.</a:t>
            </a:r>
          </a:p>
          <a:p>
            <a:pPr algn="r" rtl="1"/>
            <a:r>
              <a:rPr lang="fa-IR" sz="3200" b="1" dirty="0" smtClean="0">
                <a:cs typeface="B Lotus" panose="00000400000000000000" pitchFamily="2" charset="-78"/>
              </a:rPr>
              <a:t>سپاه روزبه‌روز باید آمادگی‌های خودش را بیشتر کند. </a:t>
            </a:r>
          </a:p>
          <a:p>
            <a:pPr marL="0" indent="0" algn="r" rtl="1">
              <a:buNone/>
            </a:pPr>
            <a:r>
              <a:rPr lang="fa-IR" sz="2800" b="1" dirty="0" smtClean="0">
                <a:cs typeface="B Lotus" panose="00000400000000000000" pitchFamily="2" charset="-78"/>
              </a:rPr>
              <a:t>                                                                    اوّلاً قُوَّة</a:t>
            </a:r>
            <a:r>
              <a:rPr lang="fa-IR" sz="2800" b="1" dirty="0">
                <a:cs typeface="B Lotus" panose="00000400000000000000" pitchFamily="2" charset="-78"/>
              </a:rPr>
              <a:t>:</a:t>
            </a:r>
            <a:r>
              <a:rPr lang="fa-IR" sz="2800" b="1" dirty="0" smtClean="0">
                <a:cs typeface="B Lotus" panose="00000400000000000000" pitchFamily="2" charset="-78"/>
              </a:rPr>
              <a:t> قدرت</a:t>
            </a:r>
            <a:r>
              <a:rPr lang="fa-IR" sz="2800" b="1" dirty="0">
                <a:cs typeface="B Lotus" panose="00000400000000000000" pitchFamily="2" charset="-78"/>
              </a:rPr>
              <a:t>، </a:t>
            </a:r>
            <a:r>
              <a:rPr lang="fa-IR" sz="2800" b="1" dirty="0" smtClean="0">
                <a:cs typeface="B Lotus" panose="00000400000000000000" pitchFamily="2" charset="-78"/>
              </a:rPr>
              <a:t>توان </a:t>
            </a:r>
            <a:r>
              <a:rPr lang="fa-IR" sz="2800" b="1" dirty="0">
                <a:cs typeface="B Lotus" panose="00000400000000000000" pitchFamily="2" charset="-78"/>
              </a:rPr>
              <a:t>و </a:t>
            </a:r>
            <a:r>
              <a:rPr lang="fa-IR" sz="2800" b="1" dirty="0" smtClean="0">
                <a:cs typeface="B Lotus" panose="00000400000000000000" pitchFamily="2" charset="-78"/>
              </a:rPr>
              <a:t>نیرو </a:t>
            </a:r>
            <a:endParaRPr lang="fa-IR" dirty="0" smtClean="0">
              <a:cs typeface="B Lotus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800" b="1" dirty="0" smtClean="0">
                <a:cs typeface="B Lotus" panose="00000400000000000000" pitchFamily="2" charset="-78"/>
              </a:rPr>
              <a:t>آنچه درباره‌ی آن باید آمادگی ایجاد شود.</a:t>
            </a:r>
          </a:p>
          <a:p>
            <a:pPr marL="0" indent="0" rtl="1">
              <a:buNone/>
            </a:pPr>
            <a:r>
              <a:rPr lang="fa-IR" sz="3000" b="1" dirty="0" smtClean="0">
                <a:cs typeface="B Lotus" panose="00000400000000000000" pitchFamily="2" charset="-78"/>
              </a:rPr>
              <a:t>                                                             ثانیاً رِباطِ الخَیل: ابزار، در هر                             دوره‌ای ابزار متناسب با آن دوره</a:t>
            </a:r>
            <a:r>
              <a:rPr lang="fa-IR" sz="3000" b="1" dirty="0">
                <a:cs typeface="B Lotus" panose="00000400000000000000" pitchFamily="2" charset="-78"/>
              </a:rPr>
              <a:t> </a:t>
            </a:r>
            <a:r>
              <a:rPr lang="fa-IR" sz="3000" b="1" dirty="0" smtClean="0">
                <a:cs typeface="B Lotus" panose="00000400000000000000" pitchFamily="2" charset="-78"/>
              </a:rPr>
              <a:t>وجود دارد.  </a:t>
            </a:r>
            <a:endParaRPr lang="en-US" sz="3000" b="1" dirty="0">
              <a:cs typeface="B Lotus" panose="00000400000000000000" pitchFamily="2" charset="-78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4491788" y="3926747"/>
            <a:ext cx="1604212" cy="786064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491788" y="4750241"/>
            <a:ext cx="1604212" cy="467005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09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هدف: تُرهِبونَ بِه عَدُوَّ اللهِ وَ عَدُوَّکُم؛ </a:t>
            </a:r>
            <a:endParaRPr lang="en-US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fa-IR" sz="2800" b="1" dirty="0" smtClean="0">
                <a:cs typeface="B Zar" panose="00000400000000000000" pitchFamily="2" charset="-78"/>
              </a:rPr>
              <a:t>«تُرهِبون» فقط به معنای این نیست که آنها را بترسانید که از شما بترسند؛ نه، این ترس، </a:t>
            </a:r>
            <a:r>
              <a:rPr lang="fa-IR" sz="6600" b="1" dirty="0" smtClean="0">
                <a:solidFill>
                  <a:srgbClr val="FF0000"/>
                </a:solidFill>
                <a:cs typeface="B Zar" panose="00000400000000000000" pitchFamily="2" charset="-78"/>
              </a:rPr>
              <a:t>بازدارنده</a:t>
            </a:r>
            <a:r>
              <a:rPr lang="fa-IR" sz="2800" b="1" dirty="0" smtClean="0">
                <a:cs typeface="B Zar" panose="00000400000000000000" pitchFamily="2" charset="-78"/>
              </a:rPr>
              <a:t> است.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sz="2800" b="1" dirty="0" smtClean="0">
                <a:cs typeface="B Zar" panose="00000400000000000000" pitchFamily="2" charset="-78"/>
              </a:rPr>
              <a:t> اگر دشمن بیمناک شد از قدرت شما، از آمادگی شما، آن وقت این بیمناکی، بازدارنده‌ی دشمن است.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sz="2800" b="1" dirty="0" smtClean="0">
                <a:cs typeface="B Zar" panose="00000400000000000000" pitchFamily="2" charset="-78"/>
              </a:rPr>
              <a:t> باید کاری کنید که دشمن از هیبت مردان جوان مؤمن فداکار پرُانگیزه احساس بیم بکند؛ 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sz="2600" b="1" dirty="0" smtClean="0">
                <a:cs typeface="B Zar" panose="00000400000000000000" pitchFamily="2" charset="-78"/>
              </a:rPr>
              <a:t>این مهم‌ترین بخشِ بازدارنده است.</a:t>
            </a:r>
            <a:endParaRPr lang="en-US" sz="2600" b="1" dirty="0"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0168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a-IR" sz="3600" dirty="0" smtClean="0">
                <a:solidFill>
                  <a:srgbClr val="FF0000"/>
                </a:solidFill>
                <a:cs typeface="B Titr" panose="00000700000000000000" pitchFamily="2" charset="-78"/>
              </a:rPr>
              <a:t>«قُوَّة» در «اَعِدّوا لَهُم مَا استَطَعتُم مِن قُوَّة» یعنی قدرت </a:t>
            </a:r>
            <a:endParaRPr lang="en-US" sz="36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r" rtl="1"/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جنبه های قدرت:</a:t>
            </a:r>
          </a:p>
          <a:p>
            <a:pPr marL="0" indent="0" algn="r" rtl="1">
              <a:buNone/>
            </a:pPr>
            <a:r>
              <a:rPr lang="fa-IR" b="1" dirty="0">
                <a:cs typeface="B Lotus" panose="00000400000000000000" pitchFamily="2" charset="-78"/>
              </a:rPr>
              <a:t> </a:t>
            </a:r>
            <a:r>
              <a:rPr lang="fa-IR" b="1" dirty="0" smtClean="0">
                <a:cs typeface="B Lotus" panose="00000400000000000000" pitchFamily="2" charset="-78"/>
              </a:rPr>
              <a:t>                                             </a:t>
            </a:r>
            <a:r>
              <a:rPr lang="fa-IR" sz="3200" b="1" dirty="0" smtClean="0">
                <a:cs typeface="B Lotus" panose="00000400000000000000" pitchFamily="2" charset="-78"/>
              </a:rPr>
              <a:t>قوی</a:t>
            </a:r>
            <a:endParaRPr lang="fa-IR" b="1" dirty="0" smtClean="0">
              <a:cs typeface="B Lotus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800" b="1" dirty="0">
                <a:cs typeface="B Lotus" panose="00000400000000000000" pitchFamily="2" charset="-78"/>
              </a:rPr>
              <a:t> </a:t>
            </a:r>
            <a:r>
              <a:rPr lang="fa-IR" sz="2800" b="1" dirty="0" smtClean="0">
                <a:cs typeface="B Lotus" panose="00000400000000000000" pitchFamily="2" charset="-78"/>
              </a:rPr>
              <a:t>     1- سازمان:                     مستحکم </a:t>
            </a:r>
          </a:p>
          <a:p>
            <a:pPr marL="0" indent="0" algn="r" rtl="1">
              <a:buNone/>
            </a:pPr>
            <a:r>
              <a:rPr lang="fa-IR" b="1" dirty="0" smtClean="0">
                <a:cs typeface="B Lotus" panose="00000400000000000000" pitchFamily="2" charset="-78"/>
              </a:rPr>
              <a:t>                                              </a:t>
            </a:r>
            <a:r>
              <a:rPr lang="fa-IR" sz="3200" b="1" dirty="0" smtClean="0">
                <a:cs typeface="B Lotus" panose="00000400000000000000" pitchFamily="2" charset="-78"/>
              </a:rPr>
              <a:t>جامع</a:t>
            </a:r>
            <a:r>
              <a:rPr lang="fa-IR" b="1" dirty="0" smtClean="0">
                <a:cs typeface="B Lotus" panose="00000400000000000000" pitchFamily="2" charset="-78"/>
              </a:rPr>
              <a:t> </a:t>
            </a:r>
          </a:p>
          <a:p>
            <a:pPr algn="r" rtl="1"/>
            <a:endParaRPr lang="fa-IR" b="1" dirty="0" smtClean="0">
              <a:cs typeface="B Lotus" panose="00000400000000000000" pitchFamily="2" charset="-78"/>
            </a:endParaRPr>
          </a:p>
          <a:p>
            <a:pPr algn="r" rtl="1"/>
            <a:r>
              <a:rPr lang="fa-IR" sz="2800" b="1" dirty="0" smtClean="0">
                <a:cs typeface="B Lotus" panose="00000400000000000000" pitchFamily="2" charset="-78"/>
              </a:rPr>
              <a:t>قدرت سازمانی جزو مسائلی است که در سپاه باید مورد نظر باشد.</a:t>
            </a:r>
            <a:endParaRPr lang="en-US" sz="2800" b="1" dirty="0">
              <a:cs typeface="B Lotus" panose="00000400000000000000" pitchFamily="2" charset="-78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7380098" y="3322498"/>
            <a:ext cx="1524000" cy="5133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380099" y="3834386"/>
            <a:ext cx="1523999" cy="4973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380098" y="3834386"/>
            <a:ext cx="15240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7466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openDmnd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247650"/>
            <a:ext cx="11393489" cy="1605598"/>
          </a:xfrm>
        </p:spPr>
        <p:txBody>
          <a:bodyPr/>
          <a:lstStyle/>
          <a:p>
            <a:pPr algn="r"/>
            <a:r>
              <a:rPr lang="fa-IR" dirty="0" smtClean="0">
                <a:solidFill>
                  <a:schemeClr val="tx1"/>
                </a:solidFill>
                <a:cs typeface="B Titr" panose="00000700000000000000" pitchFamily="2" charset="-78"/>
              </a:rPr>
              <a:t>دوم: قدرت علمی و تخصّصی</a:t>
            </a:r>
            <a:endParaRPr lang="en-US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graphicFrame>
        <p:nvGraphicFramePr>
          <p:cNvPr id="14" name="Content Placeholder 13" descr="مکگمکگک" title="تتتت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0154286"/>
              </p:ext>
            </p:extLst>
          </p:nvPr>
        </p:nvGraphicFramePr>
        <p:xfrm>
          <a:off x="737937" y="1333500"/>
          <a:ext cx="10668000" cy="4826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738437" y="3285169"/>
            <a:ext cx="2667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6600" b="1" dirty="0" smtClean="0">
                <a:cs typeface="B Lotus" panose="00000400000000000000" pitchFamily="2" charset="-78"/>
              </a:rPr>
              <a:t>علم</a:t>
            </a:r>
            <a:r>
              <a:rPr lang="fa-IR" sz="2400" b="1" dirty="0" smtClean="0">
                <a:cs typeface="B Lotus" panose="00000400000000000000" pitchFamily="2" charset="-78"/>
              </a:rPr>
              <a:t> </a:t>
            </a:r>
            <a:endParaRPr lang="en-US" sz="2400" b="1" dirty="0">
              <a:cs typeface="B Lotus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758669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0584" y="571259"/>
            <a:ext cx="4572638" cy="34294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تاکتیک و راهبرد </a:t>
            </a:r>
            <a:endParaRPr lang="en-US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r" rtl="1"/>
            <a:r>
              <a:rPr lang="fa-IR" sz="2800" b="1" dirty="0" smtClean="0">
                <a:cs typeface="B Lotus" panose="00000400000000000000" pitchFamily="2" charset="-78"/>
              </a:rPr>
              <a:t>باید مجموعه‌ی نظامیِ سپاه پاسداران انقلاب اسلامی در زمینه‌ی مسائل </a:t>
            </a:r>
          </a:p>
          <a:p>
            <a:pPr marL="0" indent="0" algn="r" rtl="1">
              <a:buNone/>
            </a:pPr>
            <a:r>
              <a:rPr lang="fa-IR" sz="2600" b="1" dirty="0" smtClean="0">
                <a:solidFill>
                  <a:schemeClr val="accent6"/>
                </a:solidFill>
                <a:cs typeface="B Lotus" panose="00000400000000000000" pitchFamily="2" charset="-78"/>
              </a:rPr>
              <a:t>    تاکتیکی</a:t>
            </a:r>
          </a:p>
          <a:p>
            <a:pPr marL="0" indent="0" algn="r" rtl="1">
              <a:buNone/>
            </a:pPr>
            <a:r>
              <a:rPr lang="fa-IR" sz="2600" b="1" dirty="0" smtClean="0">
                <a:solidFill>
                  <a:schemeClr val="accent1">
                    <a:lumMod val="50000"/>
                  </a:schemeClr>
                </a:solidFill>
                <a:cs typeface="B Lotus" panose="00000400000000000000" pitchFamily="2" charset="-78"/>
              </a:rPr>
              <a:t>            مسائل راهبردی و</a:t>
            </a:r>
          </a:p>
          <a:p>
            <a:pPr marL="0" indent="0" algn="r" rtl="1">
              <a:buNone/>
            </a:pPr>
            <a:r>
              <a:rPr lang="fa-IR" b="1" dirty="0" smtClean="0">
                <a:solidFill>
                  <a:srgbClr val="7030A0"/>
                </a:solidFill>
                <a:cs typeface="B Lotus" panose="00000400000000000000" pitchFamily="2" charset="-78"/>
              </a:rPr>
              <a:t>                                      </a:t>
            </a:r>
            <a:r>
              <a:rPr lang="fa-IR" sz="3000" b="1" dirty="0" smtClean="0">
                <a:solidFill>
                  <a:srgbClr val="7030A0"/>
                </a:solidFill>
                <a:cs typeface="B Lotus" panose="00000400000000000000" pitchFamily="2" charset="-78"/>
              </a:rPr>
              <a:t>استراتژیکی</a:t>
            </a:r>
            <a:r>
              <a:rPr lang="fa-IR" sz="2600" b="1" dirty="0" smtClean="0">
                <a:solidFill>
                  <a:srgbClr val="7030A0"/>
                </a:solidFill>
                <a:cs typeface="B Lotus" panose="00000400000000000000" pitchFamily="2" charset="-78"/>
              </a:rPr>
              <a:t>                                        </a:t>
            </a:r>
            <a:r>
              <a:rPr lang="fa-IR" sz="2600" b="1" dirty="0" smtClean="0">
                <a:cs typeface="B Lotus" panose="00000400000000000000" pitchFamily="2" charset="-78"/>
              </a:rPr>
              <a:t>حرکت </a:t>
            </a:r>
            <a:r>
              <a:rPr lang="fa-IR" sz="2600" b="1" dirty="0">
                <a:cs typeface="B Lotus" panose="00000400000000000000" pitchFamily="2" charset="-78"/>
              </a:rPr>
              <a:t>روزافزون </a:t>
            </a:r>
          </a:p>
          <a:p>
            <a:pPr marL="0" indent="0" algn="r" rtl="1">
              <a:buNone/>
            </a:pPr>
            <a:r>
              <a:rPr lang="fa-IR" b="1" dirty="0" smtClean="0">
                <a:cs typeface="B Lotus" panose="00000400000000000000" pitchFamily="2" charset="-78"/>
              </a:rPr>
              <a:t>                                                            </a:t>
            </a:r>
            <a:r>
              <a:rPr lang="fa-IR" sz="2600" b="1" dirty="0" smtClean="0">
                <a:cs typeface="B Lotus" panose="00000400000000000000" pitchFamily="2" charset="-78"/>
              </a:rPr>
              <a:t>آمادگی</a:t>
            </a:r>
            <a:endParaRPr lang="fa-IR" b="1" dirty="0" smtClean="0">
              <a:solidFill>
                <a:srgbClr val="7030A0"/>
              </a:solidFill>
              <a:cs typeface="B Lotus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b="1" dirty="0" smtClean="0">
                <a:cs typeface="B Lotus" panose="00000400000000000000" pitchFamily="2" charset="-78"/>
              </a:rPr>
              <a:t>                                                      </a:t>
            </a:r>
          </a:p>
          <a:p>
            <a:pPr marL="0" indent="0" algn="r" rtl="1">
              <a:buNone/>
            </a:pPr>
            <a:r>
              <a:rPr lang="fa-IR" b="1" dirty="0" smtClean="0">
                <a:cs typeface="B Lotus" panose="00000400000000000000" pitchFamily="2" charset="-78"/>
              </a:rPr>
              <a:t>                                                                                                  و روبه‌پیش داشته باشد.</a:t>
            </a:r>
            <a:endParaRPr lang="en-US" b="1" dirty="0">
              <a:cs typeface="B Lotus" panose="00000400000000000000" pitchFamily="2" charset="-78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3595747" y="4092513"/>
            <a:ext cx="1840330" cy="575188"/>
          </a:xfrm>
          <a:prstGeom prst="straightConnector1">
            <a:avLst/>
          </a:prstGeom>
          <a:ln w="57150">
            <a:tailEnd type="triangle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754582" y="4667701"/>
            <a:ext cx="1681495" cy="763281"/>
          </a:xfrm>
          <a:prstGeom prst="straightConnector1">
            <a:avLst/>
          </a:prstGeom>
          <a:ln w="57150">
            <a:tailEnd type="triangle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93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292436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9639" y="667556"/>
            <a:ext cx="5294671" cy="1175992"/>
          </a:xfrm>
        </p:spPr>
        <p:txBody>
          <a:bodyPr>
            <a:normAutofit/>
          </a:bodyPr>
          <a:lstStyle/>
          <a:p>
            <a:pPr algn="r"/>
            <a:r>
              <a:rPr lang="fa-IR" sz="3600" dirty="0" smtClean="0">
                <a:solidFill>
                  <a:srgbClr val="FF0000"/>
                </a:solidFill>
                <a:cs typeface="B Titr" panose="00000700000000000000" pitchFamily="2" charset="-78"/>
              </a:rPr>
              <a:t>سوم: بیداری و آماده‌به‌کاری </a:t>
            </a:r>
            <a:endParaRPr lang="en-US" sz="36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10772" y="3126397"/>
            <a:ext cx="5727061" cy="954107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127000">
              <a:schemeClr val="accent3"/>
            </a:glow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prstMaterial="translucentPowder">
            <a:bevelT w="203200" h="50800" prst="relaxedIns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fa-IR" sz="2800" b="1" dirty="0">
                <a:cs typeface="B Zar" panose="00000400000000000000" pitchFamily="2" charset="-78"/>
              </a:rPr>
              <a:t> غفلت مطلقاً مورد قبول نیست. </a:t>
            </a:r>
            <a:endParaRPr lang="fa-IR" sz="2800" b="1" dirty="0" smtClean="0">
              <a:cs typeface="B Zar" panose="00000400000000000000" pitchFamily="2" charset="-78"/>
            </a:endParaRPr>
          </a:p>
          <a:p>
            <a:pPr algn="r" rtl="1"/>
            <a:r>
              <a:rPr lang="fa-IR" sz="2800" b="1" dirty="0" smtClean="0">
                <a:cs typeface="B Zar" panose="00000400000000000000" pitchFamily="2" charset="-78"/>
              </a:rPr>
              <a:t>بایستی </a:t>
            </a:r>
            <a:r>
              <a:rPr lang="fa-IR" sz="2800" b="1" dirty="0">
                <a:cs typeface="B Zar" panose="00000400000000000000" pitchFamily="2" charset="-78"/>
              </a:rPr>
              <a:t>دائم بیدار و هوشیار بود.</a:t>
            </a:r>
            <a:endParaRPr lang="en-US" sz="2800" b="1" dirty="0"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79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Organic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1041</TotalTime>
  <Words>1047</Words>
  <Application>Microsoft Office PowerPoint</Application>
  <PresentationFormat>Custom</PresentationFormat>
  <Paragraphs>125</Paragraphs>
  <Slides>28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Organic</vt:lpstr>
      <vt:lpstr>Ion</vt:lpstr>
      <vt:lpstr>PowerPoint Presentation</vt:lpstr>
      <vt:lpstr>مسائلی که سپاه باید بر آن تکیه کند:</vt:lpstr>
      <vt:lpstr>یک درس دائمی برای سپاه </vt:lpstr>
      <vt:lpstr> اِعداد به اندازه‌ی استطاعت</vt:lpstr>
      <vt:lpstr>هدف: تُرهِبونَ بِه عَدُوَّ اللهِ وَ عَدُوَّکُم؛ </vt:lpstr>
      <vt:lpstr>«قُوَّة» در «اَعِدّوا لَهُم مَا استَطَعتُم مِن قُوَّة» یعنی قدرت </vt:lpstr>
      <vt:lpstr>دوم: قدرت علمی و تخصّصی</vt:lpstr>
      <vt:lpstr>تاکتیک و راهبرد </vt:lpstr>
      <vt:lpstr>سوم: بیداری و آماده‌به‌کاری </vt:lpstr>
      <vt:lpstr>دیگر معانی قوه</vt:lpstr>
      <vt:lpstr> مِن رِباطِ الخَیل‌ یعنی ابزار</vt:lpstr>
      <vt:lpstr>ویژگی ابزار نظامی در جمهوری اسلامی</vt:lpstr>
      <vt:lpstr>اربعین، یکی از مصادیق قوه</vt:lpstr>
      <vt:lpstr>اهمیت اربعین در عصر غیبت</vt:lpstr>
      <vt:lpstr> سه سرفصل های موفقیت سپاه</vt:lpstr>
      <vt:lpstr>ورود پرتوان به عرصه‌های گوناگون خدمات اجتماعی و مورد نیاز مردم</vt:lpstr>
      <vt:lpstr>تلاش برای حفظ معنویت</vt:lpstr>
      <vt:lpstr>هشت توصیه برای استمرار حرکت پرشتاب و رو به پیشرفت پاسداران انقلاب اسلامی</vt:lpstr>
      <vt:lpstr>اول: جوان گرایی در سپاه</vt:lpstr>
      <vt:lpstr>دوم: حفظ آمادگی در مواجهه با حوادث بزرگ</vt:lpstr>
      <vt:lpstr>سوم: از دست ندادن نگاه وسیع و فرامرزی به جغرافیای مقاومت </vt:lpstr>
      <vt:lpstr>چهارم: عدم ترس از دشمن</vt:lpstr>
      <vt:lpstr>پنجم: همکاری با سایر نهادها</vt:lpstr>
      <vt:lpstr>ششم: مردمی بودن</vt:lpstr>
      <vt:lpstr>هفتم: کار جهادی</vt:lpstr>
      <vt:lpstr>هشتم: دین داری</vt:lpstr>
      <vt:lpstr>PowerPoint Presentation</vt:lpstr>
      <vt:lpstr>PowerPoint Presentation</vt:lpstr>
    </vt:vector>
  </TitlesOfParts>
  <Company>ssweekly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Tah4</dc:creator>
  <cp:lastModifiedBy>Karimi</cp:lastModifiedBy>
  <cp:revision>72</cp:revision>
  <dcterms:created xsi:type="dcterms:W3CDTF">2019-10-24T07:59:30Z</dcterms:created>
  <dcterms:modified xsi:type="dcterms:W3CDTF">2019-11-07T11:12:33Z</dcterms:modified>
</cp:coreProperties>
</file>